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Montserrat"/>
      <p:regular r:id="rId76"/>
      <p:bold r:id="rId77"/>
      <p:italic r:id="rId78"/>
      <p:boldItalic r:id="rId79"/>
    </p:embeddedFont>
    <p:embeddedFont>
      <p:font typeface="Poppins"/>
      <p:regular r:id="rId80"/>
      <p:bold r:id="rId81"/>
      <p:italic r:id="rId82"/>
      <p:boldItalic r:id="rId83"/>
    </p:embeddedFont>
    <p:embeddedFont>
      <p:font typeface="Chakra Petch"/>
      <p:regular r:id="rId84"/>
      <p:bold r:id="rId85"/>
      <p:italic r:id="rId86"/>
      <p:boldItalic r:id="rId87"/>
    </p:embeddedFont>
    <p:embeddedFont>
      <p:font typeface="JetBrains Mono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ChakraPetch-regular.fntdata"/><Relationship Id="rId83" Type="http://schemas.openxmlformats.org/officeDocument/2006/relationships/font" Target="fonts/Poppins-boldItalic.fntdata"/><Relationship Id="rId42" Type="http://schemas.openxmlformats.org/officeDocument/2006/relationships/slide" Target="slides/slide37.xml"/><Relationship Id="rId86" Type="http://schemas.openxmlformats.org/officeDocument/2006/relationships/font" Target="fonts/ChakraPetch-italic.fntdata"/><Relationship Id="rId41" Type="http://schemas.openxmlformats.org/officeDocument/2006/relationships/slide" Target="slides/slide36.xml"/><Relationship Id="rId85" Type="http://schemas.openxmlformats.org/officeDocument/2006/relationships/font" Target="fonts/ChakraPetch-bold.fntdata"/><Relationship Id="rId44" Type="http://schemas.openxmlformats.org/officeDocument/2006/relationships/slide" Target="slides/slide39.xml"/><Relationship Id="rId88" Type="http://schemas.openxmlformats.org/officeDocument/2006/relationships/font" Target="fonts/JetBrainsMono-regular.fntdata"/><Relationship Id="rId43" Type="http://schemas.openxmlformats.org/officeDocument/2006/relationships/slide" Target="slides/slide38.xml"/><Relationship Id="rId87" Type="http://schemas.openxmlformats.org/officeDocument/2006/relationships/font" Target="fonts/ChakraPetch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JetBrainsMono-bold.fntdata"/><Relationship Id="rId80" Type="http://schemas.openxmlformats.org/officeDocument/2006/relationships/font" Target="fonts/Poppins-regular.fntdata"/><Relationship Id="rId82" Type="http://schemas.openxmlformats.org/officeDocument/2006/relationships/font" Target="fonts/Poppins-italic.fntdata"/><Relationship Id="rId81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Montserrat-bold.fntdata"/><Relationship Id="rId32" Type="http://schemas.openxmlformats.org/officeDocument/2006/relationships/slide" Target="slides/slide27.xml"/><Relationship Id="rId76" Type="http://schemas.openxmlformats.org/officeDocument/2006/relationships/font" Target="fonts/Montserrat-regular.fntdata"/><Relationship Id="rId35" Type="http://schemas.openxmlformats.org/officeDocument/2006/relationships/slide" Target="slides/slide30.xml"/><Relationship Id="rId79" Type="http://schemas.openxmlformats.org/officeDocument/2006/relationships/font" Target="fonts/Montserrat-boldItalic.fntdata"/><Relationship Id="rId34" Type="http://schemas.openxmlformats.org/officeDocument/2006/relationships/slide" Target="slides/slide29.xml"/><Relationship Id="rId78" Type="http://schemas.openxmlformats.org/officeDocument/2006/relationships/font" Target="fonts/Montserrat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JetBrainsMono-boldItalic.fntdata"/><Relationship Id="rId90" Type="http://schemas.openxmlformats.org/officeDocument/2006/relationships/font" Target="fonts/JetBrainsMono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4bf7153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1f4bf71535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517379a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1f517379ad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50360e50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1f50360e501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50360e50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1f50360e501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517379a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g1f517379ada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517379ad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1f517379ada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517379ad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g1f517379ada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517379ad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1f517379ada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517379ad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1f517379ada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7a55812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2c7a55812bb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4a8f2c9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1f4a8f2c95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7a55812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2c7a55812b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7f9a32ba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2c7f9a32bab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7a55812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2c7a55812bb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7f9a32ba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g2c7f9a32bab_1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7a55812b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g2c7a55812bb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7f9a32bab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2c7f9a32bab_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4ae2f04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3" name="Google Shape;503;g1f4ae2f04a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f4ae2f04a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g1f4ae2f04aa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f4ae2f04a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g1f4ae2f04aa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4a8f2c9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1f4a8f2c955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f529f025a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9" name="Google Shape;549;g1f529f025a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f529f025a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1" name="Google Shape;561;g1f529f025ab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f529f025a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1" name="Google Shape;571;g1f529f025ab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f529f025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1" name="Google Shape;581;g1f529f025ab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f52b9d444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0" name="Google Shape;590;g1f52b9d444b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f4ae2f04a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1f4ae2f04aa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c9624c1b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3" name="Google Shape;613;g2c9624c1b2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c9624c1b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g2c9624c1b2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f4ae2f04a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g1f4ae2f04aa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c9624c1b2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5" name="Google Shape;645;g2c9624c1b29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4a8f2c95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1f4a8f2c955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9624c1b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4" name="Google Shape;654;g2c9624c1b2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f4b40504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3" name="Google Shape;663;g1f4b405045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f4b405045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9" name="Google Shape;679;g1f4b4050459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c9624c1b2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8" name="Google Shape;688;g2c9624c1b29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c9624c1b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6" name="Google Shape;706;g2c9624c1b29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c9624c1b2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7" name="Google Shape;717;g2c9624c1b29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c9624c1b2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6" name="Google Shape;726;g2c9624c1b29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f51d10560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5" name="Google Shape;735;g1f51d10560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7f9a32bab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7" name="Google Shape;747;g2c7f9a32bab_1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c7f9a32bab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6" name="Google Shape;776;g2c7f9a32bab_1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4a8f2c95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1f4a8f2c955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c7f9a32bab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5" name="Google Shape;805;g2c7f9a32bab_1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c7f9a32bab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4" name="Google Shape;834;g2c7f9a32bab_1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c7f9a32bab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3" name="Google Shape;863;g2c7f9a32bab_1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c7f9a32bab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2" name="Google Shape;892;g2c7f9a32bab_1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f51d1056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1" name="Google Shape;921;g1f51d10560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c98792e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6" name="Google Shape;936;g2c98792e6a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c98792e6a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5" name="Google Shape;945;g2c98792e6a7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c98792e6a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9" name="Google Shape;959;g2c98792e6a7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c98792e6a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2" name="Google Shape;972;g2c98792e6a7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c98792e6a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1" name="Google Shape;981;g2c98792e6a7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4a8f2c955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1f4a8f2c955_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c98792e6a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3" name="Google Shape;993;g2c98792e6a7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c98792e6a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5" name="Google Shape;1005;g2c98792e6a7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c98792e6a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4" name="Google Shape;1034;g2c98792e6a7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c98792e6a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3" name="Google Shape;1063;g2c98792e6a7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c98792e6a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2" name="Google Shape;1092;g2c98792e6a7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c98792e6a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1" name="Google Shape;1121;g2c98792e6a7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c98792e6a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0" name="Google Shape;1150;g2c98792e6a7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c7a55812bb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9" name="Google Shape;1179;g2c7a55812bb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8" name="Google Shape;118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c7a55812bb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2" name="Google Shape;1202;g2c7a55812bb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4a8f2c95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1f4a8f2c955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c7a55812b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2" name="Google Shape;1212;g2c7a55812bb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4a8f2c955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1f4a8f2c955_1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4ae2f04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1f4ae2f04a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3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40.jp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29.jp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Relationship Id="rId4" Type="http://schemas.openxmlformats.org/officeDocument/2006/relationships/image" Target="../media/image23.png"/><Relationship Id="rId5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jpg"/><Relationship Id="rId4" Type="http://schemas.openxmlformats.org/officeDocument/2006/relationships/image" Target="../media/image49.jpg"/><Relationship Id="rId5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11" Type="http://schemas.openxmlformats.org/officeDocument/2006/relationships/image" Target="../media/image41.png"/><Relationship Id="rId10" Type="http://schemas.openxmlformats.org/officeDocument/2006/relationships/image" Target="../media/image39.png"/><Relationship Id="rId9" Type="http://schemas.openxmlformats.org/officeDocument/2006/relationships/image" Target="../media/image35.png"/><Relationship Id="rId5" Type="http://schemas.openxmlformats.org/officeDocument/2006/relationships/image" Target="../media/image46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jpg"/><Relationship Id="rId4" Type="http://schemas.openxmlformats.org/officeDocument/2006/relationships/image" Target="../media/image50.jpg"/><Relationship Id="rId5" Type="http://schemas.openxmlformats.org/officeDocument/2006/relationships/image" Target="../media/image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jpg"/><Relationship Id="rId4" Type="http://schemas.openxmlformats.org/officeDocument/2006/relationships/image" Target="../media/image43.png"/><Relationship Id="rId5" Type="http://schemas.openxmlformats.org/officeDocument/2006/relationships/image" Target="../media/image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jpg"/><Relationship Id="rId4" Type="http://schemas.openxmlformats.org/officeDocument/2006/relationships/hyperlink" Target="https://github.com/justonedev42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hyperlink" Target="https://github.com/1Marcuth/noces-do-desenvolvimento-web" TargetMode="External"/><Relationship Id="rId6" Type="http://schemas.openxmlformats.org/officeDocument/2006/relationships/hyperlink" Target="https://docs.google.com/presentation" TargetMode="External"/><Relationship Id="rId7" Type="http://schemas.openxmlformats.org/officeDocument/2006/relationships/hyperlink" Target="https://images.google.com.br/" TargetMode="External"/><Relationship Id="rId8" Type="http://schemas.openxmlformats.org/officeDocument/2006/relationships/hyperlink" Target="https://slidesgo.com/p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2.jp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>
            <a:off x="6817484" y="-750832"/>
            <a:ext cx="2326516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640754" y="1563665"/>
            <a:ext cx="5645708" cy="2368100"/>
            <a:chOff x="0" y="-38100"/>
            <a:chExt cx="2343687" cy="983063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2343687" cy="944963"/>
            </a:xfrm>
            <a:custGeom>
              <a:rect b="b" l="l" r="r" t="t"/>
              <a:pathLst>
                <a:path extrusionOk="0" h="944963" w="2343687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8" name="Google Shape;88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04623" y="3119010"/>
            <a:ext cx="2335038" cy="2151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3"/>
          <p:cNvGrpSpPr/>
          <p:nvPr/>
        </p:nvGrpSpPr>
        <p:grpSpPr>
          <a:xfrm>
            <a:off x="640750" y="1047575"/>
            <a:ext cx="1957960" cy="613912"/>
            <a:chOff x="-2" y="-73"/>
            <a:chExt cx="812802" cy="254852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812800" cy="254779"/>
            </a:xfrm>
            <a:custGeom>
              <a:rect b="b" l="l" r="r" t="t"/>
              <a:pathLst>
                <a:path extrusionOk="0" h="25477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2" name="Google Shape;92;p13"/>
            <p:cNvSpPr txBox="1"/>
            <p:nvPr/>
          </p:nvSpPr>
          <p:spPr>
            <a:xfrm>
              <a:off x="-2" y="-73"/>
              <a:ext cx="8127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Noções básicas do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" name="Google Shape;9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8908" y="1585749"/>
            <a:ext cx="4281998" cy="418565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963425" y="1731300"/>
            <a:ext cx="50811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lang="en" sz="4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&lt;</a:t>
            </a:r>
            <a:r>
              <a:rPr b="1" i="1" lang="en" sz="45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Desenvolvimento</a:t>
            </a:r>
            <a:r>
              <a:rPr b="1" i="1" lang="en" sz="49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b="1" i="1" lang="en" sz="6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Web</a:t>
            </a:r>
            <a:r>
              <a:rPr b="1" lang="en" sz="62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&gt;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/>
        </p:nvSpPr>
        <p:spPr>
          <a:xfrm>
            <a:off x="514350" y="774009"/>
            <a:ext cx="58383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Evolução da</a:t>
            </a:r>
            <a:endParaRPr b="1" sz="4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</a:t>
            </a:r>
            <a:endParaRPr b="1" sz="34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514341" y="2571750"/>
            <a:ext cx="7782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como a conhecemos não é da mesma forma que antes, ela sofreu atualizações e mudanças significativas na forma de como a consumimos e os recursos oferecidos por ela.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dividir esses períodos de grandes mudanças na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temos os termos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1.0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2.0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3.0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69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 txBox="1"/>
          <p:nvPr/>
        </p:nvSpPr>
        <p:spPr>
          <a:xfrm>
            <a:off x="3985627" y="438150"/>
            <a:ext cx="278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1.0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3985625" y="1471200"/>
            <a:ext cx="36987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1.0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a primeira fase da internet. Ela é caracterizada por sites estáticos, que oferecem informações aos usuários, mas não permitem a interação ou colaboração. Em resumo, os usuários eram meros espectadores, sem a capacidade de contribuir com conteúdo.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tecnologia predominante era 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 os sites projetados para visualização em computadores desktop. O principal objetivo dos sites da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1.0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era fornecer informações.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1A1B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5">
            <a:alphaModFix/>
          </a:blip>
          <a:srcRect b="0" l="0" r="65803" t="0"/>
          <a:stretch/>
        </p:blipFill>
        <p:spPr>
          <a:xfrm>
            <a:off x="220575" y="0"/>
            <a:ext cx="3126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2035650" y="139850"/>
            <a:ext cx="530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Site da Microsoft na Web 1.0</a:t>
            </a:r>
            <a:endParaRPr b="1" sz="2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885" y="845400"/>
            <a:ext cx="3336225" cy="37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650" y="860100"/>
            <a:ext cx="4938701" cy="37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 txBox="1"/>
          <p:nvPr/>
        </p:nvSpPr>
        <p:spPr>
          <a:xfrm>
            <a:off x="3985627" y="438150"/>
            <a:ext cx="278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2.0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3985625" y="1578675"/>
            <a:ext cx="36987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2.0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a segunda fase da internet. Ela é caracterizada por uma maior interatividade e colaboração entre os usuários. Os sites se tornaram mais dinâmicos e interativos, permitindo aos 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1A1B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5">
            <a:alphaModFix/>
          </a:blip>
          <a:srcRect b="0" l="32903" r="32900" t="0"/>
          <a:stretch/>
        </p:blipFill>
        <p:spPr>
          <a:xfrm>
            <a:off x="220575" y="0"/>
            <a:ext cx="3126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 txBox="1"/>
          <p:nvPr/>
        </p:nvSpPr>
        <p:spPr>
          <a:xfrm>
            <a:off x="3985625" y="2315350"/>
            <a:ext cx="477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3985625" y="2379525"/>
            <a:ext cx="4459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usuários contribuir com conteúdo e interagir com outros usuários. As redes sociais e os sites de compartilhamento de conteúdo se tornaram populares. A tecnologia predominante na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2.0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é 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que permite a criação de sites dinâmicos. Os sites da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2.0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são projetados para serem acessados em dispositivos móveis e desktop. 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 txBox="1"/>
          <p:nvPr/>
        </p:nvSpPr>
        <p:spPr>
          <a:xfrm>
            <a:off x="1627350" y="975150"/>
            <a:ext cx="5889300" cy="3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início do ano 2000, a internet ganhou recursos importantes, isso permitiu que os usuários não ficassem limitados a apenas visualizar informações, mas pudessem também interagir com  </a:t>
            </a: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informações, postando comentários ou criando conteúdo dentro de comunidades. 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Nesse período, surgiram plataformas de blogs, como o </a:t>
            </a:r>
            <a:r>
              <a:rPr i="1"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Blogger,</a:t>
            </a: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comprado pelo </a:t>
            </a:r>
            <a:r>
              <a:rPr i="1"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2003, mesmo ano em que o </a:t>
            </a:r>
            <a:r>
              <a:rPr i="1"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WordPress</a:t>
            </a: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nasceu.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3985627" y="438150"/>
            <a:ext cx="278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3.0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3985625" y="1733625"/>
            <a:ext cx="36987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3.0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marcada pela descentralização pois, diferentemente da computação em nuvem tradicional da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2.0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ela não é necessariamente feita pelas empresas, contando também com a colaboração dos usuários.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1A1B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8"/>
          <p:cNvPicPr preferRelativeResize="0"/>
          <p:nvPr/>
        </p:nvPicPr>
        <p:blipFill rotWithShape="1">
          <a:blip r:embed="rId5">
            <a:alphaModFix/>
          </a:blip>
          <a:srcRect b="0" l="32903" r="32900" t="0"/>
          <a:stretch/>
        </p:blipFill>
        <p:spPr>
          <a:xfrm>
            <a:off x="220575" y="0"/>
            <a:ext cx="3126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3985625" y="2834175"/>
            <a:ext cx="4459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isso te fez lembrar de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blockchains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saiba que é sobre isso mesmo. Para ficar de melhor entendimento temos alguns exemplos: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 rotWithShape="1">
          <a:blip r:embed="rId4">
            <a:alphaModFix/>
          </a:blip>
          <a:srcRect b="0" l="24976" r="24981" t="0"/>
          <a:stretch/>
        </p:blipFill>
        <p:spPr>
          <a:xfrm>
            <a:off x="4572000" y="0"/>
            <a:ext cx="45720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514350" y="43815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Torrent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514350" y="1449050"/>
            <a:ext cx="30285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tecnologia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Torrent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exemplifica a descentralização da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3.0,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permitindo que usuários compartilhem e distribuam arquivos diretamente entre si, em vez de depender de servidores centralizados. Isso ilustra a colaboração entre os usuários para compartilhar recursos digitais de forma eficiente e descentralizada, refletindo os princípios fundamentais da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3.0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2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 rotWithShape="1">
          <a:blip r:embed="rId4">
            <a:alphaModFix/>
          </a:blip>
          <a:srcRect b="0" l="23580" r="26419" t="0"/>
          <a:stretch/>
        </p:blipFill>
        <p:spPr>
          <a:xfrm>
            <a:off x="0" y="0"/>
            <a:ext cx="4572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/>
          <p:nvPr/>
        </p:nvSpPr>
        <p:spPr>
          <a:xfrm>
            <a:off x="5191675" y="37600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Bitcoin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5191675" y="1386900"/>
            <a:ext cx="30285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tecnologia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outra manifestação da descentralização na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3.0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Ela introduziu a ideia de uma moeda digital descentralizada, baseada em uma rede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peer-to-peer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(P2P) e operando sem a necessidade de uma autoridade central, como um banco central. Ao contrário das moedas fiduciárias tradicionais, onde as transações são processadas e verificadas por intermediários centralizados, como bancos, 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utiliza um livro-razão distribuído chamado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blockchain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2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31"/>
          <p:cNvGrpSpPr/>
          <p:nvPr/>
        </p:nvGrpSpPr>
        <p:grpSpPr>
          <a:xfrm>
            <a:off x="1061818" y="1058412"/>
            <a:ext cx="3510225" cy="2947548"/>
            <a:chOff x="0" y="-152400"/>
            <a:chExt cx="9360600" cy="7860128"/>
          </a:xfrm>
        </p:grpSpPr>
        <p:sp>
          <p:nvSpPr>
            <p:cNvPr id="321" name="Google Shape;321;p31"/>
            <p:cNvSpPr txBox="1"/>
            <p:nvPr/>
          </p:nvSpPr>
          <p:spPr>
            <a:xfrm>
              <a:off x="0" y="-152400"/>
              <a:ext cx="7743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Questões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1"/>
            <p:cNvSpPr txBox="1"/>
            <p:nvPr/>
          </p:nvSpPr>
          <p:spPr>
            <a:xfrm>
              <a:off x="0" y="2732528"/>
              <a:ext cx="9360600" cy="49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6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Antes de </a:t>
              </a:r>
              <a:r>
                <a:rPr b="1" lang="en" sz="16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prosseguirmos</a:t>
              </a:r>
              <a:r>
                <a:rPr b="1" lang="en" sz="16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:</a:t>
              </a:r>
              <a:endParaRPr b="1" sz="1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ALGUMA DÚVIDA?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TEM ALGO A ACRESCENTAR OU CORRIGIR?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323" name="Google Shape;3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3820684" y="-1320690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-4856381" y="-5850885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2600" y="2482125"/>
            <a:ext cx="252750" cy="2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9850" y="3698800"/>
            <a:ext cx="252750" cy="2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4"/>
          <p:cNvGrpSpPr/>
          <p:nvPr/>
        </p:nvGrpSpPr>
        <p:grpSpPr>
          <a:xfrm>
            <a:off x="4827224" y="2058223"/>
            <a:ext cx="3689100" cy="1084027"/>
            <a:chOff x="-7" y="-152400"/>
            <a:chExt cx="9837600" cy="2890738"/>
          </a:xfrm>
        </p:grpSpPr>
        <p:sp>
          <p:nvSpPr>
            <p:cNvPr id="101" name="Google Shape;101;p14"/>
            <p:cNvSpPr txBox="1"/>
            <p:nvPr/>
          </p:nvSpPr>
          <p:spPr>
            <a:xfrm>
              <a:off x="0" y="-152400"/>
              <a:ext cx="9837300" cy="22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23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Uma breve história das Páginas Web</a:t>
              </a:r>
              <a:endPara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-7" y="2286838"/>
              <a:ext cx="9837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Como e quando surgiram?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3721987" y="2185607"/>
            <a:ext cx="768876" cy="772323"/>
            <a:chOff x="1813" y="0"/>
            <a:chExt cx="809173" cy="812800"/>
          </a:xfrm>
        </p:grpSpPr>
        <p:sp>
          <p:nvSpPr>
            <p:cNvPr id="104" name="Google Shape;104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i="0" lang="en" sz="1600" u="none" cap="none" strike="noStrike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01.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7846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12861" y="-813884"/>
            <a:ext cx="3597333" cy="37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2166" y="3207260"/>
            <a:ext cx="2338733" cy="2286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514350" y="1836771"/>
            <a:ext cx="38169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Quem foi o criador da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World Wide Web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32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p32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p32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9" name="Google Shape;33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32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32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4" name="Google Shape;344;p32"/>
          <p:cNvGrpSpPr/>
          <p:nvPr/>
        </p:nvGrpSpPr>
        <p:grpSpPr>
          <a:xfrm>
            <a:off x="5498675" y="818650"/>
            <a:ext cx="2740776" cy="356700"/>
            <a:chOff x="5498675" y="818650"/>
            <a:chExt cx="2740776" cy="356700"/>
          </a:xfrm>
        </p:grpSpPr>
        <p:sp>
          <p:nvSpPr>
            <p:cNvPr id="345" name="Google Shape;345;p32"/>
            <p:cNvSpPr txBox="1"/>
            <p:nvPr/>
          </p:nvSpPr>
          <p:spPr>
            <a:xfrm>
              <a:off x="6245351" y="889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Elon Musk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46" name="Google Shape;346;p32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47" name="Google Shape;347;p32"/>
          <p:cNvGrpSpPr/>
          <p:nvPr/>
        </p:nvGrpSpPr>
        <p:grpSpPr>
          <a:xfrm>
            <a:off x="5495375" y="1898225"/>
            <a:ext cx="2740776" cy="356700"/>
            <a:chOff x="5495375" y="1898225"/>
            <a:chExt cx="2740776" cy="356700"/>
          </a:xfrm>
        </p:grpSpPr>
        <p:sp>
          <p:nvSpPr>
            <p:cNvPr id="348" name="Google Shape;348;p32"/>
            <p:cNvSpPr txBox="1"/>
            <p:nvPr/>
          </p:nvSpPr>
          <p:spPr>
            <a:xfrm>
              <a:off x="6242051" y="1968881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Bjarne Stroustrup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49" name="Google Shape;349;p32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50" name="Google Shape;350;p32"/>
          <p:cNvGrpSpPr/>
          <p:nvPr/>
        </p:nvGrpSpPr>
        <p:grpSpPr>
          <a:xfrm>
            <a:off x="5498675" y="2970650"/>
            <a:ext cx="2740776" cy="587856"/>
            <a:chOff x="5498675" y="2970650"/>
            <a:chExt cx="2740776" cy="587856"/>
          </a:xfrm>
        </p:grpSpPr>
        <p:sp>
          <p:nvSpPr>
            <p:cNvPr id="351" name="Google Shape;351;p32"/>
            <p:cNvSpPr txBox="1"/>
            <p:nvPr/>
          </p:nvSpPr>
          <p:spPr>
            <a:xfrm>
              <a:off x="6245351" y="3041306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Timothy John Berners-Lee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52" name="Google Shape;352;p32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53" name="Google Shape;353;p32"/>
          <p:cNvGrpSpPr/>
          <p:nvPr/>
        </p:nvGrpSpPr>
        <p:grpSpPr>
          <a:xfrm>
            <a:off x="5495375" y="4030163"/>
            <a:ext cx="2740776" cy="356700"/>
            <a:chOff x="5495375" y="4030163"/>
            <a:chExt cx="2740776" cy="356700"/>
          </a:xfrm>
        </p:grpSpPr>
        <p:sp>
          <p:nvSpPr>
            <p:cNvPr id="354" name="Google Shape;354;p32"/>
            <p:cNvSpPr txBox="1"/>
            <p:nvPr/>
          </p:nvSpPr>
          <p:spPr>
            <a:xfrm>
              <a:off x="6242051" y="4100819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Mark Zuckerberg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55" name="Google Shape;355;p32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/>
        </p:nvSpPr>
        <p:spPr>
          <a:xfrm>
            <a:off x="514350" y="1836771"/>
            <a:ext cx="38169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Quem foi o criador da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World Wide Web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62" name="Google Shape;36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33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33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33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8" name="Google Shape;36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33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p33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3" name="Google Shape;373;p33"/>
          <p:cNvGrpSpPr/>
          <p:nvPr/>
        </p:nvGrpSpPr>
        <p:grpSpPr>
          <a:xfrm>
            <a:off x="5498675" y="818650"/>
            <a:ext cx="2740776" cy="356700"/>
            <a:chOff x="5498675" y="818650"/>
            <a:chExt cx="2740776" cy="356700"/>
          </a:xfrm>
        </p:grpSpPr>
        <p:sp>
          <p:nvSpPr>
            <p:cNvPr id="374" name="Google Shape;374;p33"/>
            <p:cNvSpPr txBox="1"/>
            <p:nvPr/>
          </p:nvSpPr>
          <p:spPr>
            <a:xfrm>
              <a:off x="6245351" y="889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Elon Musk</a:t>
              </a:r>
              <a:endParaRPr i="0" sz="700" u="none" cap="none" strike="noStrike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75" name="Google Shape;375;p33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76" name="Google Shape;376;p33"/>
          <p:cNvGrpSpPr/>
          <p:nvPr/>
        </p:nvGrpSpPr>
        <p:grpSpPr>
          <a:xfrm>
            <a:off x="5495375" y="1898225"/>
            <a:ext cx="2740776" cy="356700"/>
            <a:chOff x="5495375" y="1898225"/>
            <a:chExt cx="2740776" cy="356700"/>
          </a:xfrm>
        </p:grpSpPr>
        <p:sp>
          <p:nvSpPr>
            <p:cNvPr id="377" name="Google Shape;377;p33"/>
            <p:cNvSpPr txBox="1"/>
            <p:nvPr/>
          </p:nvSpPr>
          <p:spPr>
            <a:xfrm>
              <a:off x="6242051" y="1968881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Bjarne Stroustrup</a:t>
              </a:r>
              <a:endParaRPr i="0" sz="700" u="none" cap="none" strike="noStrike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78" name="Google Shape;378;p33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79" name="Google Shape;379;p33"/>
          <p:cNvGrpSpPr/>
          <p:nvPr/>
        </p:nvGrpSpPr>
        <p:grpSpPr>
          <a:xfrm>
            <a:off x="5498675" y="2970650"/>
            <a:ext cx="2740776" cy="587856"/>
            <a:chOff x="5498675" y="2970650"/>
            <a:chExt cx="2740776" cy="587856"/>
          </a:xfrm>
        </p:grpSpPr>
        <p:sp>
          <p:nvSpPr>
            <p:cNvPr id="380" name="Google Shape;380;p33"/>
            <p:cNvSpPr txBox="1"/>
            <p:nvPr/>
          </p:nvSpPr>
          <p:spPr>
            <a:xfrm>
              <a:off x="6245351" y="3041306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Timothy John Berners-Lee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81" name="Google Shape;381;p33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382" name="Google Shape;382;p33"/>
          <p:cNvGrpSpPr/>
          <p:nvPr/>
        </p:nvGrpSpPr>
        <p:grpSpPr>
          <a:xfrm>
            <a:off x="5495375" y="4030163"/>
            <a:ext cx="2740776" cy="356700"/>
            <a:chOff x="5495375" y="4030163"/>
            <a:chExt cx="2740776" cy="356700"/>
          </a:xfrm>
        </p:grpSpPr>
        <p:sp>
          <p:nvSpPr>
            <p:cNvPr id="383" name="Google Shape;383;p33"/>
            <p:cNvSpPr txBox="1"/>
            <p:nvPr/>
          </p:nvSpPr>
          <p:spPr>
            <a:xfrm>
              <a:off x="6242051" y="4100819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Mark Zuckerberg</a:t>
              </a:r>
              <a:endParaRPr i="0" sz="700" u="none" cap="none" strike="noStrike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384" name="Google Shape;384;p33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sz="1500">
                <a:solidFill>
                  <a:srgbClr val="999999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4"/>
          <p:cNvSpPr txBox="1"/>
          <p:nvPr/>
        </p:nvSpPr>
        <p:spPr>
          <a:xfrm>
            <a:off x="514350" y="1836771"/>
            <a:ext cx="38169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Além de criar 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World Wide Web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ele também criou algumas tecnologias. Quais são?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91" name="Google Shape;39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4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Google Shape;395;p34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34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7" name="Google Shape;39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34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34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2" name="Google Shape;402;p34"/>
          <p:cNvGrpSpPr/>
          <p:nvPr/>
        </p:nvGrpSpPr>
        <p:grpSpPr>
          <a:xfrm>
            <a:off x="5498675" y="818650"/>
            <a:ext cx="2740776" cy="356700"/>
            <a:chOff x="5498675" y="818650"/>
            <a:chExt cx="2740776" cy="356700"/>
          </a:xfrm>
        </p:grpSpPr>
        <p:sp>
          <p:nvSpPr>
            <p:cNvPr id="403" name="Google Shape;403;p34"/>
            <p:cNvSpPr txBox="1"/>
            <p:nvPr/>
          </p:nvSpPr>
          <p:spPr>
            <a:xfrm>
              <a:off x="6245351" y="889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HTTP, URI e HTML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04" name="Google Shape;404;p34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05" name="Google Shape;405;p34"/>
          <p:cNvGrpSpPr/>
          <p:nvPr/>
        </p:nvGrpSpPr>
        <p:grpSpPr>
          <a:xfrm>
            <a:off x="5495375" y="1898225"/>
            <a:ext cx="2740776" cy="587856"/>
            <a:chOff x="5495375" y="1898225"/>
            <a:chExt cx="2740776" cy="587856"/>
          </a:xfrm>
        </p:grpSpPr>
        <p:sp>
          <p:nvSpPr>
            <p:cNvPr id="406" name="Google Shape;406;p34"/>
            <p:cNvSpPr txBox="1"/>
            <p:nvPr/>
          </p:nvSpPr>
          <p:spPr>
            <a:xfrm>
              <a:off x="6242051" y="1968881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HTML, CSS e JavaScript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07" name="Google Shape;407;p34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08" name="Google Shape;408;p34"/>
          <p:cNvGrpSpPr/>
          <p:nvPr/>
        </p:nvGrpSpPr>
        <p:grpSpPr>
          <a:xfrm>
            <a:off x="5498675" y="2970650"/>
            <a:ext cx="2740776" cy="356700"/>
            <a:chOff x="5498675" y="2970650"/>
            <a:chExt cx="2740776" cy="356700"/>
          </a:xfrm>
        </p:grpSpPr>
        <p:sp>
          <p:nvSpPr>
            <p:cNvPr id="409" name="Google Shape;409;p34"/>
            <p:cNvSpPr txBox="1"/>
            <p:nvPr/>
          </p:nvSpPr>
          <p:spPr>
            <a:xfrm>
              <a:off x="6245351" y="3041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HTTP, CSS e HTML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10" name="Google Shape;410;p34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11" name="Google Shape;411;p34"/>
          <p:cNvGrpSpPr/>
          <p:nvPr/>
        </p:nvGrpSpPr>
        <p:grpSpPr>
          <a:xfrm>
            <a:off x="5495375" y="4030163"/>
            <a:ext cx="2740776" cy="587856"/>
            <a:chOff x="5495375" y="4030163"/>
            <a:chExt cx="2740776" cy="587856"/>
          </a:xfrm>
        </p:grpSpPr>
        <p:sp>
          <p:nvSpPr>
            <p:cNvPr id="412" name="Google Shape;412;p34"/>
            <p:cNvSpPr txBox="1"/>
            <p:nvPr/>
          </p:nvSpPr>
          <p:spPr>
            <a:xfrm>
              <a:off x="6242051" y="4100819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TCP/IP, HTTP e HTML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13" name="Google Shape;413;p34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5"/>
          <p:cNvSpPr txBox="1"/>
          <p:nvPr/>
        </p:nvSpPr>
        <p:spPr>
          <a:xfrm>
            <a:off x="514350" y="1836771"/>
            <a:ext cx="38169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Além de criar 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World Wide Web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ele também criou algumas tecnologias. Quais são?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20" name="Google Shape;42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35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4" name="Google Shape;424;p35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35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6" name="Google Shape;42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35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0" name="Google Shape;430;p35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1" name="Google Shape;431;p35"/>
          <p:cNvGrpSpPr/>
          <p:nvPr/>
        </p:nvGrpSpPr>
        <p:grpSpPr>
          <a:xfrm>
            <a:off x="5498675" y="818650"/>
            <a:ext cx="2740776" cy="356700"/>
            <a:chOff x="5498675" y="818650"/>
            <a:chExt cx="2740776" cy="356700"/>
          </a:xfrm>
        </p:grpSpPr>
        <p:sp>
          <p:nvSpPr>
            <p:cNvPr id="432" name="Google Shape;432;p35"/>
            <p:cNvSpPr txBox="1"/>
            <p:nvPr/>
          </p:nvSpPr>
          <p:spPr>
            <a:xfrm>
              <a:off x="6245351" y="889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HTTP, URI e HTML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33" name="Google Shape;433;p35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34" name="Google Shape;434;p35"/>
          <p:cNvGrpSpPr/>
          <p:nvPr/>
        </p:nvGrpSpPr>
        <p:grpSpPr>
          <a:xfrm>
            <a:off x="5495375" y="1898225"/>
            <a:ext cx="2740776" cy="587856"/>
            <a:chOff x="5495375" y="1898225"/>
            <a:chExt cx="2740776" cy="587856"/>
          </a:xfrm>
        </p:grpSpPr>
        <p:sp>
          <p:nvSpPr>
            <p:cNvPr id="435" name="Google Shape;435;p35"/>
            <p:cNvSpPr txBox="1"/>
            <p:nvPr/>
          </p:nvSpPr>
          <p:spPr>
            <a:xfrm>
              <a:off x="6242051" y="1968881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HTML, CSS e JavaScript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36" name="Google Shape;436;p35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37" name="Google Shape;437;p35"/>
          <p:cNvGrpSpPr/>
          <p:nvPr/>
        </p:nvGrpSpPr>
        <p:grpSpPr>
          <a:xfrm>
            <a:off x="5498675" y="2970650"/>
            <a:ext cx="2740776" cy="356700"/>
            <a:chOff x="5498675" y="2970650"/>
            <a:chExt cx="2740776" cy="356700"/>
          </a:xfrm>
        </p:grpSpPr>
        <p:sp>
          <p:nvSpPr>
            <p:cNvPr id="438" name="Google Shape;438;p35"/>
            <p:cNvSpPr txBox="1"/>
            <p:nvPr/>
          </p:nvSpPr>
          <p:spPr>
            <a:xfrm>
              <a:off x="6245351" y="3041306"/>
              <a:ext cx="199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HTTP, CSS e HTML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39" name="Google Shape;439;p35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40" name="Google Shape;440;p35"/>
          <p:cNvGrpSpPr/>
          <p:nvPr/>
        </p:nvGrpSpPr>
        <p:grpSpPr>
          <a:xfrm>
            <a:off x="5495375" y="4030163"/>
            <a:ext cx="2740776" cy="587856"/>
            <a:chOff x="5495375" y="4030163"/>
            <a:chExt cx="2740776" cy="587856"/>
          </a:xfrm>
        </p:grpSpPr>
        <p:sp>
          <p:nvSpPr>
            <p:cNvPr id="441" name="Google Shape;441;p35"/>
            <p:cNvSpPr txBox="1"/>
            <p:nvPr/>
          </p:nvSpPr>
          <p:spPr>
            <a:xfrm>
              <a:off x="6242051" y="4100819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TCP/IP, HTTP e HTML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42" name="Google Shape;442;p35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6"/>
          <p:cNvSpPr txBox="1"/>
          <p:nvPr/>
        </p:nvSpPr>
        <p:spPr>
          <a:xfrm>
            <a:off x="514350" y="1836771"/>
            <a:ext cx="38169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No que 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3.0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se destaca?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49" name="Google Shape;44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36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36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36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5" name="Google Shape;45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36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36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0" name="Google Shape;460;p36"/>
          <p:cNvGrpSpPr/>
          <p:nvPr/>
        </p:nvGrpSpPr>
        <p:grpSpPr>
          <a:xfrm>
            <a:off x="5498675" y="818650"/>
            <a:ext cx="2740776" cy="587856"/>
            <a:chOff x="5498675" y="818650"/>
            <a:chExt cx="2740776" cy="587856"/>
          </a:xfrm>
        </p:grpSpPr>
        <p:sp>
          <p:nvSpPr>
            <p:cNvPr id="461" name="Google Shape;461;p36"/>
            <p:cNvSpPr txBox="1"/>
            <p:nvPr/>
          </p:nvSpPr>
          <p:spPr>
            <a:xfrm>
              <a:off x="6245351" y="889306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Dinamicidade de páginas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62" name="Google Shape;462;p36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63" name="Google Shape;463;p36"/>
          <p:cNvGrpSpPr/>
          <p:nvPr/>
        </p:nvGrpSpPr>
        <p:grpSpPr>
          <a:xfrm>
            <a:off x="5495375" y="1898225"/>
            <a:ext cx="3265475" cy="587850"/>
            <a:chOff x="5495375" y="1898225"/>
            <a:chExt cx="3265475" cy="587850"/>
          </a:xfrm>
        </p:grpSpPr>
        <p:sp>
          <p:nvSpPr>
            <p:cNvPr id="464" name="Google Shape;464;p36"/>
            <p:cNvSpPr txBox="1"/>
            <p:nvPr/>
          </p:nvSpPr>
          <p:spPr>
            <a:xfrm>
              <a:off x="6242050" y="196887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Centralização de recursos computacionais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65" name="Google Shape;465;p36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66" name="Google Shape;466;p36"/>
          <p:cNvGrpSpPr/>
          <p:nvPr/>
        </p:nvGrpSpPr>
        <p:grpSpPr>
          <a:xfrm>
            <a:off x="5498675" y="2970650"/>
            <a:ext cx="3265475" cy="587850"/>
            <a:chOff x="5498675" y="2970650"/>
            <a:chExt cx="3265475" cy="587850"/>
          </a:xfrm>
        </p:grpSpPr>
        <p:sp>
          <p:nvSpPr>
            <p:cNvPr id="467" name="Google Shape;467;p36"/>
            <p:cNvSpPr txBox="1"/>
            <p:nvPr/>
          </p:nvSpPr>
          <p:spPr>
            <a:xfrm>
              <a:off x="6245350" y="3041300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Descentralização de recursos computacionais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68" name="Google Shape;468;p36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69" name="Google Shape;469;p36"/>
          <p:cNvGrpSpPr/>
          <p:nvPr/>
        </p:nvGrpSpPr>
        <p:grpSpPr>
          <a:xfrm>
            <a:off x="5495375" y="4030163"/>
            <a:ext cx="3265475" cy="587863"/>
            <a:chOff x="5495375" y="4030163"/>
            <a:chExt cx="3265475" cy="587863"/>
          </a:xfrm>
        </p:grpSpPr>
        <p:sp>
          <p:nvSpPr>
            <p:cNvPr id="470" name="Google Shape;470;p36"/>
            <p:cNvSpPr txBox="1"/>
            <p:nvPr/>
          </p:nvSpPr>
          <p:spPr>
            <a:xfrm>
              <a:off x="6242050" y="410082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Maior interatividade para o usuário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71" name="Google Shape;471;p36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7"/>
          <p:cNvSpPr txBox="1"/>
          <p:nvPr/>
        </p:nvSpPr>
        <p:spPr>
          <a:xfrm>
            <a:off x="514350" y="1836771"/>
            <a:ext cx="38169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No que 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3.0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se destaca?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78" name="Google Shape;47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37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37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37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4" name="Google Shape;48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37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8" name="Google Shape;488;p37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9" name="Google Shape;489;p37"/>
          <p:cNvGrpSpPr/>
          <p:nvPr/>
        </p:nvGrpSpPr>
        <p:grpSpPr>
          <a:xfrm>
            <a:off x="5498675" y="818650"/>
            <a:ext cx="2740776" cy="587856"/>
            <a:chOff x="5498675" y="818650"/>
            <a:chExt cx="2740776" cy="587856"/>
          </a:xfrm>
        </p:grpSpPr>
        <p:sp>
          <p:nvSpPr>
            <p:cNvPr id="490" name="Google Shape;490;p37"/>
            <p:cNvSpPr txBox="1"/>
            <p:nvPr/>
          </p:nvSpPr>
          <p:spPr>
            <a:xfrm>
              <a:off x="6245351" y="889306"/>
              <a:ext cx="1994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Dinamicidade de páginas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91" name="Google Shape;491;p37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92" name="Google Shape;492;p37"/>
          <p:cNvGrpSpPr/>
          <p:nvPr/>
        </p:nvGrpSpPr>
        <p:grpSpPr>
          <a:xfrm>
            <a:off x="5495375" y="1898225"/>
            <a:ext cx="3265475" cy="587850"/>
            <a:chOff x="5495375" y="1898225"/>
            <a:chExt cx="3265475" cy="587850"/>
          </a:xfrm>
        </p:grpSpPr>
        <p:sp>
          <p:nvSpPr>
            <p:cNvPr id="493" name="Google Shape;493;p37"/>
            <p:cNvSpPr txBox="1"/>
            <p:nvPr/>
          </p:nvSpPr>
          <p:spPr>
            <a:xfrm>
              <a:off x="6242050" y="196887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Centralização de recursos computacionais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94" name="Google Shape;494;p37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95" name="Google Shape;495;p37"/>
          <p:cNvGrpSpPr/>
          <p:nvPr/>
        </p:nvGrpSpPr>
        <p:grpSpPr>
          <a:xfrm>
            <a:off x="5498675" y="2970650"/>
            <a:ext cx="3265475" cy="587850"/>
            <a:chOff x="5498675" y="2970650"/>
            <a:chExt cx="3265475" cy="587850"/>
          </a:xfrm>
        </p:grpSpPr>
        <p:sp>
          <p:nvSpPr>
            <p:cNvPr id="496" name="Google Shape;496;p37"/>
            <p:cNvSpPr txBox="1"/>
            <p:nvPr/>
          </p:nvSpPr>
          <p:spPr>
            <a:xfrm>
              <a:off x="6245350" y="3041300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Descentralização de recursos computacionais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497" name="Google Shape;497;p37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498" name="Google Shape;498;p37"/>
          <p:cNvGrpSpPr/>
          <p:nvPr/>
        </p:nvGrpSpPr>
        <p:grpSpPr>
          <a:xfrm>
            <a:off x="5495375" y="4030163"/>
            <a:ext cx="3265475" cy="587863"/>
            <a:chOff x="5495375" y="4030163"/>
            <a:chExt cx="3265475" cy="587863"/>
          </a:xfrm>
        </p:grpSpPr>
        <p:sp>
          <p:nvSpPr>
            <p:cNvPr id="499" name="Google Shape;499;p37"/>
            <p:cNvSpPr txBox="1"/>
            <p:nvPr/>
          </p:nvSpPr>
          <p:spPr>
            <a:xfrm>
              <a:off x="6242050" y="410082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Maior interatividade para o usuário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500" name="Google Shape;500;p37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38"/>
          <p:cNvGrpSpPr/>
          <p:nvPr/>
        </p:nvGrpSpPr>
        <p:grpSpPr>
          <a:xfrm>
            <a:off x="2081225" y="1703425"/>
            <a:ext cx="4390875" cy="1691663"/>
            <a:chOff x="-19" y="-152421"/>
            <a:chExt cx="11709000" cy="4511100"/>
          </a:xfrm>
        </p:grpSpPr>
        <p:sp>
          <p:nvSpPr>
            <p:cNvPr id="507" name="Google Shape;507;p38"/>
            <p:cNvSpPr txBox="1"/>
            <p:nvPr/>
          </p:nvSpPr>
          <p:spPr>
            <a:xfrm>
              <a:off x="-19" y="-152421"/>
              <a:ext cx="11709000" cy="3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26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Frontend, Backend e</a:t>
              </a: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 FullStack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8"/>
            <p:cNvSpPr txBox="1"/>
            <p:nvPr/>
          </p:nvSpPr>
          <p:spPr>
            <a:xfrm>
              <a:off x="-19" y="3907179"/>
              <a:ext cx="9837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Afinal, qual a diferença entre eles?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9" name="Google Shape;50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851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38"/>
          <p:cNvGrpSpPr/>
          <p:nvPr/>
        </p:nvGrpSpPr>
        <p:grpSpPr>
          <a:xfrm>
            <a:off x="975992" y="2185607"/>
            <a:ext cx="768876" cy="772323"/>
            <a:chOff x="1813" y="0"/>
            <a:chExt cx="809173" cy="812800"/>
          </a:xfrm>
        </p:grpSpPr>
        <p:sp>
          <p:nvSpPr>
            <p:cNvPr id="511" name="Google Shape;511;p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8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i="0" lang="en" sz="1600" u="none" cap="none" strike="noStrike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02.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513" name="Google Shape;513;p38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3625865" y="-1879802"/>
            <a:ext cx="4924159" cy="427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81262">
            <a:off x="-1057659" y="3508487"/>
            <a:ext cx="3007373" cy="260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9"/>
          <p:cNvPicPr preferRelativeResize="0"/>
          <p:nvPr/>
        </p:nvPicPr>
        <p:blipFill rotWithShape="1">
          <a:blip r:embed="rId4">
            <a:alphaModFix/>
          </a:blip>
          <a:srcRect b="0" l="24608" r="24608" t="0"/>
          <a:stretch/>
        </p:blipFill>
        <p:spPr>
          <a:xfrm>
            <a:off x="4572000" y="0"/>
            <a:ext cx="45720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9"/>
          <p:cNvSpPr txBox="1"/>
          <p:nvPr/>
        </p:nvSpPr>
        <p:spPr>
          <a:xfrm>
            <a:off x="514350" y="43815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Frontend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9"/>
          <p:cNvSpPr txBox="1"/>
          <p:nvPr/>
        </p:nvSpPr>
        <p:spPr>
          <a:xfrm>
            <a:off x="514350" y="1449050"/>
            <a:ext cx="30285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Também conhecido como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Client-side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(ou lado do cliente) 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a parte de uma aplicação web que é executada no navegador, é a parte que a interface do usuário é definida. No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podemos fazer coisas como criar elementos para representar e expor funcionalidades de nosso servidor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3" name="Google Shape;52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80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0"/>
          <p:cNvSpPr txBox="1"/>
          <p:nvPr/>
        </p:nvSpPr>
        <p:spPr>
          <a:xfrm>
            <a:off x="514350" y="774009"/>
            <a:ext cx="58383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22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Tríade do desenvolvimento Web:</a:t>
            </a:r>
            <a:endParaRPr b="1" sz="22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HTML, CSS </a:t>
            </a:r>
            <a:r>
              <a:rPr b="1" lang="en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JavaScript</a:t>
            </a:r>
            <a:endParaRPr b="1" sz="4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514341" y="2190750"/>
            <a:ext cx="778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atual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temos 3 linguagens para desenvolver páginas web. Utilizamos elas para definir estrutura, aparência e funcionalidade. Vamos começar a entrar em detalhes pelo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i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5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6">
            <a:off x="-114743" y="3929133"/>
            <a:ext cx="2120647" cy="222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41"/>
          <p:cNvGrpSpPr/>
          <p:nvPr/>
        </p:nvGrpSpPr>
        <p:grpSpPr>
          <a:xfrm>
            <a:off x="640754" y="1194280"/>
            <a:ext cx="5220568" cy="2049492"/>
            <a:chOff x="0" y="-38100"/>
            <a:chExt cx="2167200" cy="850800"/>
          </a:xfrm>
        </p:grpSpPr>
        <p:sp>
          <p:nvSpPr>
            <p:cNvPr id="539" name="Google Shape;539;p41"/>
            <p:cNvSpPr/>
            <p:nvPr/>
          </p:nvSpPr>
          <p:spPr>
            <a:xfrm>
              <a:off x="0" y="0"/>
              <a:ext cx="2167200" cy="693251"/>
            </a:xfrm>
            <a:custGeom>
              <a:rect b="b" l="l" r="r" t="t"/>
              <a:pathLst>
                <a:path extrusionOk="0" h="693251" w="2167200">
                  <a:moveTo>
                    <a:pt x="0" y="0"/>
                  </a:moveTo>
                  <a:lnTo>
                    <a:pt x="2167200" y="0"/>
                  </a:lnTo>
                  <a:lnTo>
                    <a:pt x="2167200" y="693251"/>
                  </a:lnTo>
                  <a:lnTo>
                    <a:pt x="0" y="693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0" name="Google Shape;540;p4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41"/>
          <p:cNvGrpSpPr/>
          <p:nvPr/>
        </p:nvGrpSpPr>
        <p:grpSpPr>
          <a:xfrm>
            <a:off x="824238" y="1415328"/>
            <a:ext cx="3211538" cy="3172642"/>
            <a:chOff x="0" y="-152400"/>
            <a:chExt cx="8564100" cy="8460378"/>
          </a:xfrm>
        </p:grpSpPr>
        <p:sp>
          <p:nvSpPr>
            <p:cNvPr id="542" name="Google Shape;542;p41"/>
            <p:cNvSpPr txBox="1"/>
            <p:nvPr/>
          </p:nvSpPr>
          <p:spPr>
            <a:xfrm>
              <a:off x="0" y="-152400"/>
              <a:ext cx="8564100" cy="39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O que é o HTML?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1"/>
            <p:cNvSpPr txBox="1"/>
            <p:nvPr/>
          </p:nvSpPr>
          <p:spPr>
            <a:xfrm>
              <a:off x="0" y="4605678"/>
              <a:ext cx="8564100" cy="3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(ou HyperText Markup Language) é uma linguagem de marcação, pense nela como sendo o esqueleto da página, é ela que estrutura todo o conteúdo presente. O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é composto por tags que são marcações que determinam o tipo do conteúdo a ser exibido no navegador web do usuário.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4" name="Google Shape;54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3143" y="1644294"/>
            <a:ext cx="3865980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150" y="510263"/>
            <a:ext cx="4117126" cy="411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132280">
            <a:off x="2712032" y="-1009746"/>
            <a:ext cx="2772856" cy="295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5"/>
          <p:cNvGrpSpPr/>
          <p:nvPr/>
        </p:nvGrpSpPr>
        <p:grpSpPr>
          <a:xfrm>
            <a:off x="180765" y="246362"/>
            <a:ext cx="5220568" cy="2049492"/>
            <a:chOff x="0" y="-38100"/>
            <a:chExt cx="2167200" cy="850800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0"/>
              <a:ext cx="2167200" cy="693251"/>
            </a:xfrm>
            <a:custGeom>
              <a:rect b="b" l="l" r="r" t="t"/>
              <a:pathLst>
                <a:path extrusionOk="0" h="693251" w="2167200">
                  <a:moveTo>
                    <a:pt x="0" y="0"/>
                  </a:moveTo>
                  <a:lnTo>
                    <a:pt x="2167200" y="0"/>
                  </a:lnTo>
                  <a:lnTo>
                    <a:pt x="2167200" y="693251"/>
                  </a:lnTo>
                  <a:lnTo>
                    <a:pt x="0" y="693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6" name="Google Shape;116;p1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7" name="Google Shape;117;p15"/>
          <p:cNvPicPr preferRelativeResize="0"/>
          <p:nvPr/>
        </p:nvPicPr>
        <p:blipFill rotWithShape="1">
          <a:blip r:embed="rId4">
            <a:alphaModFix/>
          </a:blip>
          <a:srcRect b="0" l="20421" r="20421" t="0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514350" y="438150"/>
            <a:ext cx="3396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O nascimento da Web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14350" y="2428014"/>
            <a:ext cx="27462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como a conhecemos foi diretamente impactada por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Timothy John Berners-Lee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um físico britânico, cientista da computação e professor do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MIT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Ele é o criador da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World Wide Web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tendo feito a primeira proposta para sua criação em 12 de março de 1989.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80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4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2"/>
          <p:cNvSpPr txBox="1"/>
          <p:nvPr/>
        </p:nvSpPr>
        <p:spPr>
          <a:xfrm>
            <a:off x="3985625" y="438150"/>
            <a:ext cx="33474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2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Porque os termos “marcação” e “tags”?</a:t>
            </a:r>
            <a:endParaRPr b="1" sz="16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553" name="Google Shape;553;p42"/>
          <p:cNvSpPr txBox="1"/>
          <p:nvPr/>
        </p:nvSpPr>
        <p:spPr>
          <a:xfrm>
            <a:off x="3985625" y="1733625"/>
            <a:ext cx="3698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usa "Marcação" para anotar texto, imagem, vídeos e outros conteúdos para exibição em um navegador da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4" name="Google Shape;55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2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2423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2"/>
          <p:cNvSpPr txBox="1"/>
          <p:nvPr/>
        </p:nvSpPr>
        <p:spPr>
          <a:xfrm>
            <a:off x="3985625" y="2453175"/>
            <a:ext cx="44598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elemento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é separado de outro texto em um documento por "tags", que consistem no nome do elemento entre "&lt;" e "&gt;". O nome de um elemento dentro de uma tag é insensível a maiúsculas e minúsculas. Isto é, pode ser escrito em maiúsculas, minúsculas ou um mistura. Por exemplo, a tag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&lt;title&gt;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pode ser escrita como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&lt;Title&gt;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&lt;TITLE&gt;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ou de qualquer outra forma.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8" name="Google Shape;55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51688"/>
            <a:ext cx="3347400" cy="8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3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rgbClr val="F7F7F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3"/>
          <p:cNvSpPr txBox="1"/>
          <p:nvPr/>
        </p:nvSpPr>
        <p:spPr>
          <a:xfrm>
            <a:off x="2035650" y="139850"/>
            <a:ext cx="530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Estrutura de uma tag de parágrafo</a:t>
            </a:r>
            <a:endParaRPr b="1" sz="2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568" name="Google Shape;5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163" y="1010537"/>
            <a:ext cx="6609675" cy="34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4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rgbClr val="F7F7F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4"/>
          <p:cNvSpPr txBox="1"/>
          <p:nvPr/>
        </p:nvSpPr>
        <p:spPr>
          <a:xfrm>
            <a:off x="2035650" y="139850"/>
            <a:ext cx="530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Estrutura de uma tag de link</a:t>
            </a:r>
            <a:endParaRPr b="1" sz="2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578" name="Google Shape;578;p44"/>
          <p:cNvPicPr preferRelativeResize="0"/>
          <p:nvPr/>
        </p:nvPicPr>
        <p:blipFill rotWithShape="1">
          <a:blip r:embed="rId5">
            <a:alphaModFix/>
          </a:blip>
          <a:srcRect b="0" l="0" r="0" t="17837"/>
          <a:stretch/>
        </p:blipFill>
        <p:spPr>
          <a:xfrm>
            <a:off x="1142750" y="1132575"/>
            <a:ext cx="6858499" cy="32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4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5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Olá Mundo! 🌎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587" name="Google Shape;587;p45"/>
          <p:cNvSpPr txBox="1"/>
          <p:nvPr/>
        </p:nvSpPr>
        <p:spPr>
          <a:xfrm>
            <a:off x="699275" y="23697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Para melhor entendimento preparei um pequeno arquivo de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HTML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exemplo, e irei explicar para vocês toda a estrutura do documento.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4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6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Tem algo mais real? 🤔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596" name="Google Shape;596;p46"/>
          <p:cNvSpPr txBox="1"/>
          <p:nvPr/>
        </p:nvSpPr>
        <p:spPr>
          <a:xfrm>
            <a:off x="699275" y="23697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Sim! Para ficar algo mais real resolvi preparar um projetinho um pouco mais estruturado e com textos, links, imagens, vídeos e muitas outras coisas.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47"/>
          <p:cNvGrpSpPr/>
          <p:nvPr/>
        </p:nvGrpSpPr>
        <p:grpSpPr>
          <a:xfrm>
            <a:off x="640754" y="1194280"/>
            <a:ext cx="5220568" cy="2049492"/>
            <a:chOff x="0" y="-38100"/>
            <a:chExt cx="2167200" cy="850800"/>
          </a:xfrm>
        </p:grpSpPr>
        <p:sp>
          <p:nvSpPr>
            <p:cNvPr id="603" name="Google Shape;603;p47"/>
            <p:cNvSpPr/>
            <p:nvPr/>
          </p:nvSpPr>
          <p:spPr>
            <a:xfrm>
              <a:off x="0" y="0"/>
              <a:ext cx="2167200" cy="693251"/>
            </a:xfrm>
            <a:custGeom>
              <a:rect b="b" l="l" r="r" t="t"/>
              <a:pathLst>
                <a:path extrusionOk="0" h="693251" w="2167200">
                  <a:moveTo>
                    <a:pt x="0" y="0"/>
                  </a:moveTo>
                  <a:lnTo>
                    <a:pt x="2167200" y="0"/>
                  </a:lnTo>
                  <a:lnTo>
                    <a:pt x="2167200" y="693251"/>
                  </a:lnTo>
                  <a:lnTo>
                    <a:pt x="0" y="693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4" name="Google Shape;604;p4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47"/>
          <p:cNvGrpSpPr/>
          <p:nvPr/>
        </p:nvGrpSpPr>
        <p:grpSpPr>
          <a:xfrm>
            <a:off x="824238" y="1415328"/>
            <a:ext cx="3211538" cy="3172642"/>
            <a:chOff x="0" y="-152400"/>
            <a:chExt cx="8564100" cy="8460378"/>
          </a:xfrm>
        </p:grpSpPr>
        <p:sp>
          <p:nvSpPr>
            <p:cNvPr id="606" name="Google Shape;606;p47"/>
            <p:cNvSpPr txBox="1"/>
            <p:nvPr/>
          </p:nvSpPr>
          <p:spPr>
            <a:xfrm>
              <a:off x="0" y="-152400"/>
              <a:ext cx="8564100" cy="39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O que é a CSS?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7"/>
            <p:cNvSpPr txBox="1"/>
            <p:nvPr/>
          </p:nvSpPr>
          <p:spPr>
            <a:xfrm>
              <a:off x="0" y="4605678"/>
              <a:ext cx="8564100" cy="3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Já a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CSS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(ou Cascading Style Sheets) é uma linguagem de estilização, pense nela como sendo o que dá uma camada bonita ao esqueleto, como pele, olhos, cabelo e etc. Ela é utilizada para dar características de cor, tamanho, posição, animação e outras coisas para os elementos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8" name="Google Shape;60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3143" y="1644294"/>
            <a:ext cx="3865980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5150" y="510263"/>
            <a:ext cx="4117126" cy="411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132280">
            <a:off x="2712032" y="-1009746"/>
            <a:ext cx="2772856" cy="295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4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8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Que tal um pouco de estilo?! </a:t>
            </a:r>
            <a:r>
              <a:rPr b="1" lang="en" sz="35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🎨</a:t>
            </a: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🖌️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619" name="Google Shape;619;p48"/>
          <p:cNvSpPr txBox="1"/>
          <p:nvPr/>
        </p:nvSpPr>
        <p:spPr>
          <a:xfrm>
            <a:off x="699275" y="25221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É pra já! Vamos ver um pequeno exemplo utilizando nosso pequeno arquivo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HTML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“Olá Mundo”.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4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9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Estilizando nosso site! 👨‍💻</a:t>
            </a:r>
            <a:endParaRPr b="1" sz="36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628" name="Google Shape;628;p49"/>
          <p:cNvSpPr txBox="1"/>
          <p:nvPr/>
        </p:nvSpPr>
        <p:spPr>
          <a:xfrm>
            <a:off x="699275" y="23697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Agora que entenderam a proposta da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CSS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vamos aplicar ela ao nosso exemplo de site :D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4" name="Google Shape;634;p50"/>
          <p:cNvGrpSpPr/>
          <p:nvPr/>
        </p:nvGrpSpPr>
        <p:grpSpPr>
          <a:xfrm>
            <a:off x="640754" y="1194280"/>
            <a:ext cx="5220568" cy="2049492"/>
            <a:chOff x="0" y="-38100"/>
            <a:chExt cx="2167200" cy="850800"/>
          </a:xfrm>
        </p:grpSpPr>
        <p:sp>
          <p:nvSpPr>
            <p:cNvPr id="635" name="Google Shape;635;p50"/>
            <p:cNvSpPr/>
            <p:nvPr/>
          </p:nvSpPr>
          <p:spPr>
            <a:xfrm>
              <a:off x="0" y="0"/>
              <a:ext cx="2167200" cy="693251"/>
            </a:xfrm>
            <a:custGeom>
              <a:rect b="b" l="l" r="r" t="t"/>
              <a:pathLst>
                <a:path extrusionOk="0" h="693251" w="2167200">
                  <a:moveTo>
                    <a:pt x="0" y="0"/>
                  </a:moveTo>
                  <a:lnTo>
                    <a:pt x="2167200" y="0"/>
                  </a:lnTo>
                  <a:lnTo>
                    <a:pt x="2167200" y="693251"/>
                  </a:lnTo>
                  <a:lnTo>
                    <a:pt x="0" y="693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36" name="Google Shape;636;p5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7" name="Google Shape;637;p50"/>
          <p:cNvGrpSpPr/>
          <p:nvPr/>
        </p:nvGrpSpPr>
        <p:grpSpPr>
          <a:xfrm>
            <a:off x="824238" y="1415328"/>
            <a:ext cx="3211538" cy="3172642"/>
            <a:chOff x="0" y="-152400"/>
            <a:chExt cx="8564100" cy="8460378"/>
          </a:xfrm>
        </p:grpSpPr>
        <p:sp>
          <p:nvSpPr>
            <p:cNvPr id="638" name="Google Shape;638;p50"/>
            <p:cNvSpPr txBox="1"/>
            <p:nvPr/>
          </p:nvSpPr>
          <p:spPr>
            <a:xfrm>
              <a:off x="0" y="-152400"/>
              <a:ext cx="8564100" cy="39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O que é o JavaScript?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0"/>
            <p:cNvSpPr txBox="1"/>
            <p:nvPr/>
          </p:nvSpPr>
          <p:spPr>
            <a:xfrm>
              <a:off x="0" y="4605678"/>
              <a:ext cx="8564100" cy="3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Agora sim, aqui temos uma linguagem de programação, o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JavaScript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é o que dá interatividade na página, pode manipular tanto os elementos </a:t>
              </a:r>
              <a:r>
                <a:rPr i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quanto os estilos de uma página. Você pode pensar nele como se fosse o cérebro ou inteligência de uma página.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40" name="Google Shape;64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3143" y="1644294"/>
            <a:ext cx="3865980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4250" y="259375"/>
            <a:ext cx="4591852" cy="459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132280">
            <a:off x="2712032" y="-1009746"/>
            <a:ext cx="2772856" cy="295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5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1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Funcionalidade e Interatividade 🛠️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651" name="Google Shape;651;p51"/>
          <p:cNvSpPr txBox="1"/>
          <p:nvPr/>
        </p:nvSpPr>
        <p:spPr>
          <a:xfrm>
            <a:off x="699275" y="23697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Para melhor entendimento preparei um pequeno arquivo de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HTML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exemplo, e irei explicar para vocês toda a estrutura do documento.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6"/>
          <p:cNvGrpSpPr/>
          <p:nvPr/>
        </p:nvGrpSpPr>
        <p:grpSpPr>
          <a:xfrm>
            <a:off x="3577600" y="756432"/>
            <a:ext cx="3960233" cy="3429374"/>
            <a:chOff x="-21" y="-152400"/>
            <a:chExt cx="10560621" cy="4937903"/>
          </a:xfrm>
        </p:grpSpPr>
        <p:sp>
          <p:nvSpPr>
            <p:cNvPr id="127" name="Google Shape;127;p16"/>
            <p:cNvSpPr txBox="1"/>
            <p:nvPr/>
          </p:nvSpPr>
          <p:spPr>
            <a:xfrm>
              <a:off x="0" y="-152400"/>
              <a:ext cx="10560600" cy="19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A base de tudo da Web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-21" y="2148203"/>
              <a:ext cx="10560600" cy="26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 década de 1990, </a:t>
              </a:r>
              <a:r>
                <a:rPr i="1"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Berners-Lee</a:t>
              </a:r>
              <a:r>
                <a:rPr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propôs a criação de algumas tecnologias que foram essenciais para a construção da web como a conhecemos. Sendo elas o </a:t>
              </a:r>
              <a:r>
                <a:rPr i="1"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</a:t>
              </a:r>
              <a:r>
                <a:rPr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o </a:t>
              </a:r>
              <a:r>
                <a:rPr i="1"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</a:t>
              </a:r>
              <a:r>
                <a:rPr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a </a:t>
              </a:r>
              <a:r>
                <a:rPr i="1"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URI</a:t>
              </a:r>
              <a:r>
                <a:rPr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29" name="Google Shape;129;p16"/>
          <p:cNvPicPr preferRelativeResize="0"/>
          <p:nvPr/>
        </p:nvPicPr>
        <p:blipFill rotWithShape="1">
          <a:blip r:embed="rId4">
            <a:alphaModFix/>
          </a:blip>
          <a:srcRect b="0" l="45441" r="0" t="0"/>
          <a:stretch/>
        </p:blipFill>
        <p:spPr>
          <a:xfrm flipH="1">
            <a:off x="-797850" y="1238050"/>
            <a:ext cx="3138900" cy="3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389234">
            <a:off x="-3114243" y="-3936246"/>
            <a:ext cx="7249188" cy="628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267155">
            <a:off x="7106792" y="1109481"/>
            <a:ext cx="7528561" cy="653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5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2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Um pouco de interatividade 🔧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660" name="Google Shape;660;p52"/>
          <p:cNvSpPr txBox="1"/>
          <p:nvPr/>
        </p:nvSpPr>
        <p:spPr>
          <a:xfrm>
            <a:off x="699275" y="25221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Já que já temos a nossa estrutura de documento e estilos definidos é a hora de conhecer um pouco do poder do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JavaScript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!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5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3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3"/>
          <p:cNvSpPr txBox="1"/>
          <p:nvPr/>
        </p:nvSpPr>
        <p:spPr>
          <a:xfrm>
            <a:off x="2035650" y="139850"/>
            <a:ext cx="530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HTML, CSS </a:t>
            </a: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 Javascript</a:t>
            </a:r>
            <a:endParaRPr b="1" sz="2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670" name="Google Shape;67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1850" y="813400"/>
            <a:ext cx="4780300" cy="382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3"/>
          <p:cNvSpPr txBox="1"/>
          <p:nvPr/>
        </p:nvSpPr>
        <p:spPr>
          <a:xfrm>
            <a:off x="2747450" y="4163025"/>
            <a:ext cx="777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53"/>
          <p:cNvSpPr txBox="1"/>
          <p:nvPr/>
        </p:nvSpPr>
        <p:spPr>
          <a:xfrm>
            <a:off x="4335900" y="4163025"/>
            <a:ext cx="777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53"/>
          <p:cNvSpPr txBox="1"/>
          <p:nvPr/>
        </p:nvSpPr>
        <p:spPr>
          <a:xfrm>
            <a:off x="5728875" y="4163025"/>
            <a:ext cx="1251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9825" y="4163025"/>
            <a:ext cx="426900" cy="4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0975" y="4210388"/>
            <a:ext cx="332175" cy="3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450" y="4210385"/>
            <a:ext cx="332175" cy="3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5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4"/>
          <p:cNvPicPr preferRelativeResize="0"/>
          <p:nvPr/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4"/>
          <p:cNvSpPr txBox="1"/>
          <p:nvPr/>
        </p:nvSpPr>
        <p:spPr>
          <a:xfrm>
            <a:off x="514350" y="43815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Backend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4"/>
          <p:cNvSpPr txBox="1"/>
          <p:nvPr/>
        </p:nvSpPr>
        <p:spPr>
          <a:xfrm>
            <a:off x="514350" y="1449050"/>
            <a:ext cx="3028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Já 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também conhecido como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Server-side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(ou lado do servidor) é a parte que fica por baixo dos panos, é uma divisão da aplicação web que é inacessível diretamente para o usuário, é onde fica toda a parte de lógica do negócio, conexão para ler, escrever, alterar e apagar informações em banco de dados, lógica de sistema de pagamentos, login, registro de usuário e afins.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aqui também onde ficam as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endParaRPr i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APIs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são responsáveis por intermediar a comunicação entre cliente-servidor.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2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5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5"/>
          <p:cNvSpPr txBox="1"/>
          <p:nvPr/>
        </p:nvSpPr>
        <p:spPr>
          <a:xfrm>
            <a:off x="3985625" y="438150"/>
            <a:ext cx="33474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2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Linguagens de programação</a:t>
            </a:r>
            <a:endParaRPr b="1" sz="16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692" name="Google Shape;692;p55"/>
          <p:cNvSpPr txBox="1"/>
          <p:nvPr/>
        </p:nvSpPr>
        <p:spPr>
          <a:xfrm>
            <a:off x="3985625" y="1733625"/>
            <a:ext cx="3698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Diferentemente do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onde podemos utilizar apenas 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forma nativa como linguagem de programação, no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podemos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3" name="Google Shape;69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5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2423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5"/>
          <p:cNvSpPr txBox="1"/>
          <p:nvPr/>
        </p:nvSpPr>
        <p:spPr>
          <a:xfrm>
            <a:off x="3985625" y="2347400"/>
            <a:ext cx="4459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utilizar qualquer linguagem de programação que tenha a capacidade de lidar com requisições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forma decente, dentre elas podemos listar algumas: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7" name="Google Shape;69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25" y="320050"/>
            <a:ext cx="730350" cy="7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5675" y="1050400"/>
            <a:ext cx="964026" cy="52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450" y="1615172"/>
            <a:ext cx="964026" cy="36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7825" y="2038425"/>
            <a:ext cx="575700" cy="5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285" y="2347400"/>
            <a:ext cx="730349" cy="133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43675" y="3238225"/>
            <a:ext cx="692262" cy="6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00975" y="4100949"/>
            <a:ext cx="649692" cy="7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5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6"/>
          <p:cNvSpPr txBox="1"/>
          <p:nvPr/>
        </p:nvSpPr>
        <p:spPr>
          <a:xfrm>
            <a:off x="514350" y="350825"/>
            <a:ext cx="432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API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6"/>
          <p:cNvSpPr/>
          <p:nvPr/>
        </p:nvSpPr>
        <p:spPr>
          <a:xfrm>
            <a:off x="5489375" y="0"/>
            <a:ext cx="3654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4121217"/>
            <a:ext cx="2338733" cy="22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871413">
            <a:off x="8205327" y="-1323962"/>
            <a:ext cx="2338732" cy="228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6"/>
          <p:cNvSpPr txBox="1"/>
          <p:nvPr/>
        </p:nvSpPr>
        <p:spPr>
          <a:xfrm>
            <a:off x="494600" y="1041750"/>
            <a:ext cx="4497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API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uma interface de programação de aplicação para um servidor. É utilizada para intermediar operações como recuperar, escrever e excluir dados específicos em um banco de dados ou fazer processamento de mídias em caso de um serviço de compressão de imagens.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uma forma de expor funcionalidades por meio de rotas </a:t>
            </a:r>
            <a:r>
              <a:rPr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servindo como parte de um ecossistema de uma aplicação ou como um</a:t>
            </a:r>
            <a:r>
              <a:rPr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SaaS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(Software as a Service).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4" name="Google Shape;71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9325" y="1428700"/>
            <a:ext cx="3654674" cy="221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5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7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Olá Mundo! 🌎</a:t>
            </a:r>
            <a:endParaRPr b="1" sz="3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723" name="Google Shape;723;p57"/>
          <p:cNvSpPr txBox="1"/>
          <p:nvPr/>
        </p:nvSpPr>
        <p:spPr>
          <a:xfrm>
            <a:off x="699275" y="23697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Para ilustrar melhor preparei um pequeno projeto de um “Olá Mundo” sobre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Web API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irei explicar todo o código e o comportamento dele.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5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50871">
            <a:off x="-4482593" y="-4528385"/>
            <a:ext cx="7528562" cy="653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267155">
            <a:off x="7681742" y="1319256"/>
            <a:ext cx="7528561" cy="65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8"/>
          <p:cNvSpPr txBox="1"/>
          <p:nvPr/>
        </p:nvSpPr>
        <p:spPr>
          <a:xfrm>
            <a:off x="1627350" y="975150"/>
            <a:ext cx="588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Recebendo dados do </a:t>
            </a:r>
            <a:r>
              <a:rPr b="1" i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Frontend</a:t>
            </a:r>
            <a:r>
              <a:rPr b="1" lang="en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✉️📬</a:t>
            </a:r>
            <a:endParaRPr/>
          </a:p>
        </p:txBody>
      </p:sp>
      <p:sp>
        <p:nvSpPr>
          <p:cNvPr id="732" name="Google Shape;732;p58"/>
          <p:cNvSpPr txBox="1"/>
          <p:nvPr/>
        </p:nvSpPr>
        <p:spPr>
          <a:xfrm>
            <a:off x="699275" y="2522150"/>
            <a:ext cx="7474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Que tal agora ter uma pequena </a:t>
            </a:r>
            <a:r>
              <a:rPr i="1"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API</a:t>
            </a:r>
            <a:r>
              <a:rPr lang="en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que recebe dados da página de contato daquele nosso site de exemplo?!</a:t>
            </a:r>
            <a:endParaRPr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5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59"/>
          <p:cNvGrpSpPr/>
          <p:nvPr/>
        </p:nvGrpSpPr>
        <p:grpSpPr>
          <a:xfrm>
            <a:off x="1061818" y="1058412"/>
            <a:ext cx="3510225" cy="2947548"/>
            <a:chOff x="0" y="-152400"/>
            <a:chExt cx="9360600" cy="7860128"/>
          </a:xfrm>
        </p:grpSpPr>
        <p:sp>
          <p:nvSpPr>
            <p:cNvPr id="739" name="Google Shape;739;p59"/>
            <p:cNvSpPr txBox="1"/>
            <p:nvPr/>
          </p:nvSpPr>
          <p:spPr>
            <a:xfrm>
              <a:off x="0" y="-152400"/>
              <a:ext cx="7743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Questões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9"/>
            <p:cNvSpPr txBox="1"/>
            <p:nvPr/>
          </p:nvSpPr>
          <p:spPr>
            <a:xfrm>
              <a:off x="0" y="2732528"/>
              <a:ext cx="9360600" cy="49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6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Antes de prosseguirmos:</a:t>
              </a:r>
              <a:endParaRPr b="1" sz="1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VOCÊ ESTÁ COM DÚVIDA</a:t>
              </a: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QUER FALAR ALGUMA COISA OU ME CORRIGIR?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741" name="Google Shape;74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3820684" y="-1320690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-4856381" y="-5850885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200" y="2482125"/>
            <a:ext cx="252750" cy="2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0850" y="3698800"/>
            <a:ext cx="252750" cy="2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6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p60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60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60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6" name="Google Shape;75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60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0" name="Google Shape;760;p60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61" name="Google Shape;761;p60"/>
          <p:cNvGrpSpPr/>
          <p:nvPr/>
        </p:nvGrpSpPr>
        <p:grpSpPr>
          <a:xfrm>
            <a:off x="5498675" y="818650"/>
            <a:ext cx="3071075" cy="587850"/>
            <a:chOff x="5498675" y="818650"/>
            <a:chExt cx="3071075" cy="587850"/>
          </a:xfrm>
        </p:grpSpPr>
        <p:sp>
          <p:nvSpPr>
            <p:cNvPr id="762" name="Google Shape;762;p60"/>
            <p:cNvSpPr txBox="1"/>
            <p:nvPr/>
          </p:nvSpPr>
          <p:spPr>
            <a:xfrm>
              <a:off x="6245350" y="889300"/>
              <a:ext cx="232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Estilização, marcação e programação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63" name="Google Shape;763;p60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764" name="Google Shape;764;p60"/>
          <p:cNvGrpSpPr/>
          <p:nvPr/>
        </p:nvGrpSpPr>
        <p:grpSpPr>
          <a:xfrm>
            <a:off x="5495375" y="1898225"/>
            <a:ext cx="3265475" cy="587850"/>
            <a:chOff x="5495375" y="1898225"/>
            <a:chExt cx="3265475" cy="587850"/>
          </a:xfrm>
        </p:grpSpPr>
        <p:sp>
          <p:nvSpPr>
            <p:cNvPr id="765" name="Google Shape;765;p60"/>
            <p:cNvSpPr txBox="1"/>
            <p:nvPr/>
          </p:nvSpPr>
          <p:spPr>
            <a:xfrm>
              <a:off x="6242050" y="196887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Marcação, estilização e notação de objetos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66" name="Google Shape;766;p60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767" name="Google Shape;767;p60"/>
          <p:cNvGrpSpPr/>
          <p:nvPr/>
        </p:nvGrpSpPr>
        <p:grpSpPr>
          <a:xfrm>
            <a:off x="5498675" y="2970650"/>
            <a:ext cx="3265475" cy="587850"/>
            <a:chOff x="5498675" y="2970650"/>
            <a:chExt cx="3265475" cy="587850"/>
          </a:xfrm>
        </p:grpSpPr>
        <p:sp>
          <p:nvSpPr>
            <p:cNvPr id="768" name="Google Shape;768;p60"/>
            <p:cNvSpPr txBox="1"/>
            <p:nvPr/>
          </p:nvSpPr>
          <p:spPr>
            <a:xfrm>
              <a:off x="6245350" y="3041300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Marcação, estilização e programação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69" name="Google Shape;769;p60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770" name="Google Shape;770;p60"/>
          <p:cNvGrpSpPr/>
          <p:nvPr/>
        </p:nvGrpSpPr>
        <p:grpSpPr>
          <a:xfrm>
            <a:off x="5495243" y="4030261"/>
            <a:ext cx="3338621" cy="587863"/>
            <a:chOff x="5495375" y="4030163"/>
            <a:chExt cx="3265475" cy="587863"/>
          </a:xfrm>
        </p:grpSpPr>
        <p:sp>
          <p:nvSpPr>
            <p:cNvPr id="771" name="Google Shape;771;p60"/>
            <p:cNvSpPr txBox="1"/>
            <p:nvPr/>
          </p:nvSpPr>
          <p:spPr>
            <a:xfrm>
              <a:off x="6242050" y="410082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Programação, estilização e marcação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72" name="Google Shape;772;p60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773" name="Google Shape;773;p60"/>
          <p:cNvSpPr txBox="1"/>
          <p:nvPr/>
        </p:nvSpPr>
        <p:spPr>
          <a:xfrm>
            <a:off x="514350" y="1836775"/>
            <a:ext cx="44037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O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HTML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,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CSS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 o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JavaScript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são respectivamente linguagens de: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1"/>
          <p:cNvSpPr txBox="1"/>
          <p:nvPr/>
        </p:nvSpPr>
        <p:spPr>
          <a:xfrm>
            <a:off x="514350" y="1836775"/>
            <a:ext cx="44037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O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HTML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,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CSS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 o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JavaScript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são respectivamente linguagens de: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780" name="Google Shape;78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61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61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61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Google Shape;789;p61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0" name="Google Shape;790;p61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1" name="Google Shape;791;p61"/>
          <p:cNvGrpSpPr/>
          <p:nvPr/>
        </p:nvGrpSpPr>
        <p:grpSpPr>
          <a:xfrm>
            <a:off x="5498675" y="818650"/>
            <a:ext cx="3071075" cy="587850"/>
            <a:chOff x="5498675" y="818650"/>
            <a:chExt cx="3071075" cy="587850"/>
          </a:xfrm>
        </p:grpSpPr>
        <p:sp>
          <p:nvSpPr>
            <p:cNvPr id="792" name="Google Shape;792;p61"/>
            <p:cNvSpPr txBox="1"/>
            <p:nvPr/>
          </p:nvSpPr>
          <p:spPr>
            <a:xfrm>
              <a:off x="6245350" y="889300"/>
              <a:ext cx="232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Estilização, marcação e programação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93" name="Google Shape;793;p61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794" name="Google Shape;794;p61"/>
          <p:cNvGrpSpPr/>
          <p:nvPr/>
        </p:nvGrpSpPr>
        <p:grpSpPr>
          <a:xfrm>
            <a:off x="5495375" y="1898225"/>
            <a:ext cx="3265475" cy="587850"/>
            <a:chOff x="5495375" y="1898225"/>
            <a:chExt cx="3265475" cy="587850"/>
          </a:xfrm>
        </p:grpSpPr>
        <p:sp>
          <p:nvSpPr>
            <p:cNvPr id="795" name="Google Shape;795;p61"/>
            <p:cNvSpPr txBox="1"/>
            <p:nvPr/>
          </p:nvSpPr>
          <p:spPr>
            <a:xfrm>
              <a:off x="6242050" y="196887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Marcação, estilização e notação de objetos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96" name="Google Shape;796;p61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797" name="Google Shape;797;p61"/>
          <p:cNvGrpSpPr/>
          <p:nvPr/>
        </p:nvGrpSpPr>
        <p:grpSpPr>
          <a:xfrm>
            <a:off x="5498675" y="2970650"/>
            <a:ext cx="3265475" cy="587850"/>
            <a:chOff x="5498675" y="2970650"/>
            <a:chExt cx="3265475" cy="587850"/>
          </a:xfrm>
        </p:grpSpPr>
        <p:sp>
          <p:nvSpPr>
            <p:cNvPr id="798" name="Google Shape;798;p61"/>
            <p:cNvSpPr txBox="1"/>
            <p:nvPr/>
          </p:nvSpPr>
          <p:spPr>
            <a:xfrm>
              <a:off x="6245350" y="3041300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Marcação, estilização e programação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799" name="Google Shape;799;p61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00" name="Google Shape;800;p61"/>
          <p:cNvGrpSpPr/>
          <p:nvPr/>
        </p:nvGrpSpPr>
        <p:grpSpPr>
          <a:xfrm>
            <a:off x="5495243" y="4030261"/>
            <a:ext cx="3338621" cy="587863"/>
            <a:chOff x="5495375" y="4030163"/>
            <a:chExt cx="3265475" cy="587863"/>
          </a:xfrm>
        </p:grpSpPr>
        <p:sp>
          <p:nvSpPr>
            <p:cNvPr id="801" name="Google Shape;801;p61"/>
            <p:cNvSpPr txBox="1"/>
            <p:nvPr/>
          </p:nvSpPr>
          <p:spPr>
            <a:xfrm>
              <a:off x="6242050" y="4100825"/>
              <a:ext cx="2518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Programação, estilização e marcação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02" name="Google Shape;802;p61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514350" y="1566067"/>
            <a:ext cx="1760738" cy="61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528323" y="2910875"/>
            <a:ext cx="8101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 Berners-Lee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criou 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como uma linguagem de marcação para documentos web interativos. Padronizado pelo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RFC 1866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1993, 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facilitou a criação de conteúdo navegável na web. Suas revisões subsequentes introduziram melhorias e recursos adicionais, impulsionando o sucesso da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World Wide Web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514350" y="2444000"/>
            <a:ext cx="3879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HyperText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4750698" y="1566068"/>
            <a:ext cx="1760738" cy="61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4750698" y="2444006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Markup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6868872" y="1566068"/>
            <a:ext cx="1760738" cy="61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6868872" y="2444006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Language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7"/>
          <p:cNvCxnSpPr/>
          <p:nvPr/>
        </p:nvCxnSpPr>
        <p:spPr>
          <a:xfrm>
            <a:off x="0" y="2301342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4560642" y="-1040125"/>
            <a:ext cx="18300" cy="38748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2466920" y="374516"/>
            <a:ext cx="11700" cy="193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17"/>
          <p:cNvCxnSpPr/>
          <p:nvPr/>
        </p:nvCxnSpPr>
        <p:spPr>
          <a:xfrm>
            <a:off x="6681386" y="374516"/>
            <a:ext cx="31500" cy="24537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0" y="2831071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9" name="Google Shape;14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-48019" y="-2186882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6545157" y="3352845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528" y="-1364751"/>
            <a:ext cx="2338733" cy="22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180" y="4224812"/>
            <a:ext cx="2338733" cy="228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2632524" y="1566068"/>
            <a:ext cx="1760738" cy="61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6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1" name="Google Shape;811;p62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62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62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4" name="Google Shape;814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7" name="Google Shape;817;p62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p62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19" name="Google Shape;819;p62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820" name="Google Shape;820;p62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HTML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21" name="Google Shape;821;p62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22" name="Google Shape;822;p62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823" name="Google Shape;823;p62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CSS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24" name="Google Shape;824;p62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25" name="Google Shape;825;p62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826" name="Google Shape;826;p62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JavaScript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27" name="Google Shape;827;p62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28" name="Google Shape;828;p62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829" name="Google Shape;829;p62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PHP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30" name="Google Shape;830;p62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831" name="Google Shape;831;p62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Se quisermos executar alguma ação quando um botão for clicado qual linguagem devemos utilizar?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6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63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1" name="Google Shape;841;p63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2" name="Google Shape;842;p63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43" name="Google Shape;84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6" name="Google Shape;846;p63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63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48" name="Google Shape;848;p63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849" name="Google Shape;849;p63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HTML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50" name="Google Shape;850;p63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51" name="Google Shape;851;p63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852" name="Google Shape;852;p63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CSS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53" name="Google Shape;853;p63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54" name="Google Shape;854;p63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855" name="Google Shape;855;p63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JavaScript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56" name="Google Shape;856;p63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57" name="Google Shape;857;p63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858" name="Google Shape;858;p63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PHP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59" name="Google Shape;859;p63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860" name="Google Shape;860;p63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Se quisermos executar alguma ação quando um botão for clicado qual linguagem devemos utilizar?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6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9" name="Google Shape;869;p64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64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p64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72" name="Google Shape;87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5" name="Google Shape;875;p64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64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77" name="Google Shape;877;p64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878" name="Google Shape;878;p64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Frontend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79" name="Google Shape;879;p64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80" name="Google Shape;880;p64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881" name="Google Shape;881;p64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FullStack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82" name="Google Shape;882;p64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83" name="Google Shape;883;p64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884" name="Google Shape;884;p64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Machine Learning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85" name="Google Shape;885;p64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886" name="Google Shape;886;p64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887" name="Google Shape;887;p64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Backend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888" name="Google Shape;888;p64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889" name="Google Shape;889;p64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Qual a divisão da aplicação web que é responsável pelo registro de usuários no banco de dados?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6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65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9" name="Google Shape;899;p65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0" name="Google Shape;900;p65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01" name="Google Shape;90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4" name="Google Shape;904;p65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5" name="Google Shape;905;p65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6" name="Google Shape;906;p65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907" name="Google Shape;907;p65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Frontend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908" name="Google Shape;908;p65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909" name="Google Shape;909;p65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910" name="Google Shape;910;p65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FullStack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911" name="Google Shape;911;p65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912" name="Google Shape;912;p65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913" name="Google Shape;913;p65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Machine Learning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914" name="Google Shape;914;p65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915" name="Google Shape;915;p65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916" name="Google Shape;916;p65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Backend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917" name="Google Shape;917;p65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918" name="Google Shape;918;p65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Qual a divisão da aplicação web que é responsável pelo registro de usuários no banco de dados?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6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4" name="Google Shape;924;p66"/>
          <p:cNvGrpSpPr/>
          <p:nvPr/>
        </p:nvGrpSpPr>
        <p:grpSpPr>
          <a:xfrm>
            <a:off x="4827224" y="1703433"/>
            <a:ext cx="3688990" cy="1691655"/>
            <a:chOff x="-7" y="-152400"/>
            <a:chExt cx="9837307" cy="4511079"/>
          </a:xfrm>
        </p:grpSpPr>
        <p:sp>
          <p:nvSpPr>
            <p:cNvPr id="925" name="Google Shape;925;p66"/>
            <p:cNvSpPr txBox="1"/>
            <p:nvPr/>
          </p:nvSpPr>
          <p:spPr>
            <a:xfrm>
              <a:off x="0" y="-152400"/>
              <a:ext cx="9837300" cy="3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32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Hospedagem e </a:t>
              </a: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Domínios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6"/>
            <p:cNvSpPr txBox="1"/>
            <p:nvPr/>
          </p:nvSpPr>
          <p:spPr>
            <a:xfrm>
              <a:off x="-7" y="3907179"/>
              <a:ext cx="98373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quê são?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7" name="Google Shape;92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7846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66"/>
          <p:cNvGrpSpPr/>
          <p:nvPr/>
        </p:nvGrpSpPr>
        <p:grpSpPr>
          <a:xfrm>
            <a:off x="3721987" y="2185607"/>
            <a:ext cx="768876" cy="772323"/>
            <a:chOff x="1813" y="0"/>
            <a:chExt cx="809173" cy="812800"/>
          </a:xfrm>
        </p:grpSpPr>
        <p:sp>
          <p:nvSpPr>
            <p:cNvPr id="929" name="Google Shape;929;p6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930" name="Google Shape;930;p66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i="0" lang="en" sz="1600" u="none" cap="none" strike="noStrike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03.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931" name="Google Shape;93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9389" y="-1371539"/>
            <a:ext cx="3597333" cy="37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689170">
            <a:off x="-2272369" y="596364"/>
            <a:ext cx="5779622" cy="605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6975" y="3239950"/>
            <a:ext cx="155150" cy="1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6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7"/>
          <p:cNvPicPr preferRelativeResize="0"/>
          <p:nvPr/>
        </p:nvPicPr>
        <p:blipFill rotWithShape="1">
          <a:blip r:embed="rId4">
            <a:alphaModFix/>
          </a:blip>
          <a:srcRect b="0" l="13610" r="36390" t="0"/>
          <a:stretch/>
        </p:blipFill>
        <p:spPr>
          <a:xfrm flipH="1"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67"/>
          <p:cNvSpPr txBox="1"/>
          <p:nvPr/>
        </p:nvSpPr>
        <p:spPr>
          <a:xfrm>
            <a:off x="514350" y="43815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Hospedagem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7"/>
          <p:cNvSpPr txBox="1"/>
          <p:nvPr/>
        </p:nvSpPr>
        <p:spPr>
          <a:xfrm>
            <a:off x="514350" y="1449050"/>
            <a:ext cx="30285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Agora que você já construiu sua aplicação web é a hora de colocá-la no ar para que outras pessoas também possam acessá-la. Para isso precisaremos de um serviço de hospedagem para que execute nosso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e/ou sirva nossos arquivos estáticos do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Existem diversos tipos de hospedagem disponíveis, cada um com suas vantagens e desvantagens. A escolha do tipo ideal dependerá do contexto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necessidade do seu projeto.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2" name="Google Shape;94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2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6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68"/>
          <p:cNvSpPr txBox="1"/>
          <p:nvPr/>
        </p:nvSpPr>
        <p:spPr>
          <a:xfrm>
            <a:off x="514350" y="774009"/>
            <a:ext cx="58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Tipos de Hospedagem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9" name="Google Shape;949;p68"/>
          <p:cNvGrpSpPr/>
          <p:nvPr/>
        </p:nvGrpSpPr>
        <p:grpSpPr>
          <a:xfrm>
            <a:off x="388503" y="2074800"/>
            <a:ext cx="3902246" cy="2292213"/>
            <a:chOff x="-2489047" y="552421"/>
            <a:chExt cx="12186903" cy="6112567"/>
          </a:xfrm>
        </p:grpSpPr>
        <p:sp>
          <p:nvSpPr>
            <p:cNvPr id="950" name="Google Shape;950;p68"/>
            <p:cNvSpPr txBox="1"/>
            <p:nvPr/>
          </p:nvSpPr>
          <p:spPr>
            <a:xfrm>
              <a:off x="-2489048" y="552421"/>
              <a:ext cx="12186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Hospedagem compartilhada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8"/>
            <p:cNvSpPr txBox="1"/>
            <p:nvPr/>
          </p:nvSpPr>
          <p:spPr>
            <a:xfrm>
              <a:off x="-2489045" y="1616287"/>
              <a:ext cx="12186900" cy="50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Uma </a:t>
              </a:r>
              <a:r>
                <a:rPr i="1"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Hospedagem Compartilhada</a:t>
              </a: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é ideal para projetos pequenos e iniciantes. Você divide um servidor com outros usuários, o que torna o serviço mais barato. No entanto, o desempenho pode ser impactado pelo uso dos outros usuários.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68"/>
          <p:cNvGrpSpPr/>
          <p:nvPr/>
        </p:nvGrpSpPr>
        <p:grpSpPr>
          <a:xfrm>
            <a:off x="4853208" y="2074800"/>
            <a:ext cx="3902276" cy="2015119"/>
            <a:chOff x="1826801" y="552421"/>
            <a:chExt cx="12186996" cy="5373651"/>
          </a:xfrm>
        </p:grpSpPr>
        <p:sp>
          <p:nvSpPr>
            <p:cNvPr id="953" name="Google Shape;953;p68"/>
            <p:cNvSpPr txBox="1"/>
            <p:nvPr/>
          </p:nvSpPr>
          <p:spPr>
            <a:xfrm>
              <a:off x="1826801" y="552421"/>
              <a:ext cx="12186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Servidor virtual privado (VPS)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8"/>
            <p:cNvSpPr txBox="1"/>
            <p:nvPr/>
          </p:nvSpPr>
          <p:spPr>
            <a:xfrm>
              <a:off x="1826898" y="1616271"/>
              <a:ext cx="12186900" cy="43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Uma </a:t>
              </a:r>
              <a:r>
                <a:rPr i="1"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VPS</a:t>
              </a: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oferece mais recursos e controle do que a hospedagem compartilhada. Você terá um servidor virtual dedicado, mas ainda estará compartilhando o hardware físico com outros usuários.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5" name="Google Shape;95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6931" y="-6350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4462533"/>
            <a:ext cx="2120648" cy="222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6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2" name="Google Shape;962;p69"/>
          <p:cNvGrpSpPr/>
          <p:nvPr/>
        </p:nvGrpSpPr>
        <p:grpSpPr>
          <a:xfrm>
            <a:off x="388503" y="2151000"/>
            <a:ext cx="3902246" cy="1738038"/>
            <a:chOff x="-2489047" y="552421"/>
            <a:chExt cx="12186903" cy="4634767"/>
          </a:xfrm>
        </p:grpSpPr>
        <p:sp>
          <p:nvSpPr>
            <p:cNvPr id="963" name="Google Shape;963;p69"/>
            <p:cNvSpPr txBox="1"/>
            <p:nvPr/>
          </p:nvSpPr>
          <p:spPr>
            <a:xfrm>
              <a:off x="-2489048" y="552421"/>
              <a:ext cx="12186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Servidor dedicado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9"/>
            <p:cNvSpPr txBox="1"/>
            <p:nvPr/>
          </p:nvSpPr>
          <p:spPr>
            <a:xfrm>
              <a:off x="-2489045" y="1616287"/>
              <a:ext cx="12186900" cy="3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 </a:t>
              </a:r>
              <a:r>
                <a:rPr i="1"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Servidor Dedicado</a:t>
              </a: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é ideal para projetos grandes e que exigem alto desempenho. Você terá um servidor físico inteiro à sua disposição, o que garante mais recursos e controle.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69"/>
          <p:cNvGrpSpPr/>
          <p:nvPr/>
        </p:nvGrpSpPr>
        <p:grpSpPr>
          <a:xfrm>
            <a:off x="4853208" y="2151000"/>
            <a:ext cx="3902276" cy="1461056"/>
            <a:chOff x="1826801" y="552421"/>
            <a:chExt cx="12186996" cy="3896151"/>
          </a:xfrm>
        </p:grpSpPr>
        <p:sp>
          <p:nvSpPr>
            <p:cNvPr id="966" name="Google Shape;966;p69"/>
            <p:cNvSpPr txBox="1"/>
            <p:nvPr/>
          </p:nvSpPr>
          <p:spPr>
            <a:xfrm>
              <a:off x="1826801" y="552421"/>
              <a:ext cx="12186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Cloud hosting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9"/>
            <p:cNvSpPr txBox="1"/>
            <p:nvPr/>
          </p:nvSpPr>
          <p:spPr>
            <a:xfrm>
              <a:off x="1826898" y="1616271"/>
              <a:ext cx="12186900" cy="28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 </a:t>
              </a:r>
              <a:r>
                <a:rPr i="1"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 Hosting</a:t>
              </a:r>
              <a:r>
                <a:rPr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oferece escalabilidade e flexibilidade. Você pode aumentar ou diminuir os recursos do seu servidor de acordo com a demanda.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8" name="Google Shape;96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6931" y="-6350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4462533"/>
            <a:ext cx="2120648" cy="222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7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0"/>
          <p:cNvPicPr preferRelativeResize="0"/>
          <p:nvPr/>
        </p:nvPicPr>
        <p:blipFill rotWithShape="1">
          <a:blip r:embed="rId4">
            <a:alphaModFix/>
          </a:blip>
          <a:srcRect b="0" l="8822" r="41137" t="0"/>
          <a:stretch/>
        </p:blipFill>
        <p:spPr>
          <a:xfrm>
            <a:off x="4572001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70"/>
          <p:cNvSpPr txBox="1"/>
          <p:nvPr/>
        </p:nvSpPr>
        <p:spPr>
          <a:xfrm>
            <a:off x="514350" y="43815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Domínio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70"/>
          <p:cNvSpPr txBox="1"/>
          <p:nvPr/>
        </p:nvSpPr>
        <p:spPr>
          <a:xfrm>
            <a:off x="514350" y="1449050"/>
            <a:ext cx="30285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 sua aplicação online, você precisa de um endereço (um domínio) pelo qual as pessoas possam encontrá-la. Se você optou por hospedar seu site em um serviço como 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Netlify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por exemplo, você provavelmente recebeu um subdomínio personalizado gratuitamente. Este subdomínio é uma extensão do domínio principal do serviço de hospedagem.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8" name="Google Shape;97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279" y="3721214"/>
            <a:ext cx="3865984" cy="40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7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71"/>
          <p:cNvSpPr txBox="1"/>
          <p:nvPr/>
        </p:nvSpPr>
        <p:spPr>
          <a:xfrm>
            <a:off x="3985625" y="895425"/>
            <a:ext cx="3698700" cy="17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domínios têm uma estrutura específica, como </a:t>
            </a: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NOME.EXTENSÃO.CÓDIGO_DO_PAÍS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Por exemplo, se sua aplicação está hospedada na 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Netlify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seu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subdomínio personalizado poderia ser algo como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nome-do-site.netlify.app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onde "netlify.app" é o domínio da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Netlify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Outro exemplo disso é 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onde o domínio principal dele para o Brasil é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google.com.br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onde “google” é o nome de domínio, “com” é a extensão e “br” é o código do país.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5" name="Google Shape;98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83" y="-1499717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71"/>
          <p:cNvSpPr/>
          <p:nvPr/>
        </p:nvSpPr>
        <p:spPr>
          <a:xfrm>
            <a:off x="0" y="0"/>
            <a:ext cx="3347400" cy="5120100"/>
          </a:xfrm>
          <a:prstGeom prst="rect">
            <a:avLst/>
          </a:prstGeom>
          <a:solidFill>
            <a:srgbClr val="2423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7" name="Google Shape;9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55854" y="3163023"/>
            <a:ext cx="3597333" cy="37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71"/>
          <p:cNvSpPr txBox="1"/>
          <p:nvPr/>
        </p:nvSpPr>
        <p:spPr>
          <a:xfrm>
            <a:off x="3985625" y="2805700"/>
            <a:ext cx="44598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Também existem casos específicos onde domínios têm apenas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NOME.CÓDIGO_DO_PAÍS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Um exemplo disso é 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Registro.br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é um site de registro de domínios onde o endereço dele é apenas “registro.br”. Também existem plataformas que optam por utilizar isso sem mesmo residir nesse país, temos por exemplo 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VSCO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o endereço dele é “vsco.co” onde “co” é o código de país da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Colômbia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 alguns canais de televisão que usam o “.tv” que na verdade é o código de país do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Tuvalu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9" name="Google Shape;98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13" y="1988588"/>
            <a:ext cx="2578575" cy="9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71"/>
          <p:cNvSpPr txBox="1"/>
          <p:nvPr/>
        </p:nvSpPr>
        <p:spPr>
          <a:xfrm>
            <a:off x="2222200" y="2611088"/>
            <a:ext cx="11811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.com</a:t>
            </a:r>
            <a:endParaRPr b="1" sz="2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514350" y="1566067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528323" y="2910875"/>
            <a:ext cx="81012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um protocolo para transferir dados na web. Clientes solicitam recursos, como páginas da web, de servidores. Flexível e simples, suporta diversos tipos de dados. Funciona no modelo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cliente-servidor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Evoluiu para melhorar desempenho e segurança, com versões como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HTTP/1.1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HTTP/2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514350" y="2444000"/>
            <a:ext cx="3879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HyperText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4750698" y="1566068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4750698" y="2444006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Transfer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6868872" y="1566068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6868872" y="2444006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Protocol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8"/>
          <p:cNvCxnSpPr/>
          <p:nvPr/>
        </p:nvCxnSpPr>
        <p:spPr>
          <a:xfrm>
            <a:off x="0" y="2301342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18"/>
          <p:cNvCxnSpPr/>
          <p:nvPr/>
        </p:nvCxnSpPr>
        <p:spPr>
          <a:xfrm>
            <a:off x="4560642" y="-1040125"/>
            <a:ext cx="18300" cy="38748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18"/>
          <p:cNvCxnSpPr/>
          <p:nvPr/>
        </p:nvCxnSpPr>
        <p:spPr>
          <a:xfrm>
            <a:off x="2466920" y="374516"/>
            <a:ext cx="11700" cy="193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18"/>
          <p:cNvCxnSpPr/>
          <p:nvPr/>
        </p:nvCxnSpPr>
        <p:spPr>
          <a:xfrm>
            <a:off x="6681386" y="374516"/>
            <a:ext cx="31500" cy="24537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18"/>
          <p:cNvCxnSpPr/>
          <p:nvPr/>
        </p:nvCxnSpPr>
        <p:spPr>
          <a:xfrm>
            <a:off x="0" y="2831071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1" name="Google Shape;1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-48019" y="-2186882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6545157" y="3352845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528" y="-1364751"/>
            <a:ext cx="2338733" cy="22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180" y="4224812"/>
            <a:ext cx="2338733" cy="228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2632524" y="1566068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7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72"/>
          <p:cNvGrpSpPr/>
          <p:nvPr/>
        </p:nvGrpSpPr>
        <p:grpSpPr>
          <a:xfrm>
            <a:off x="1061818" y="1058412"/>
            <a:ext cx="3510225" cy="3357048"/>
            <a:chOff x="0" y="-152400"/>
            <a:chExt cx="9360600" cy="8952128"/>
          </a:xfrm>
        </p:grpSpPr>
        <p:sp>
          <p:nvSpPr>
            <p:cNvPr id="997" name="Google Shape;997;p72"/>
            <p:cNvSpPr txBox="1"/>
            <p:nvPr/>
          </p:nvSpPr>
          <p:spPr>
            <a:xfrm>
              <a:off x="0" y="-152400"/>
              <a:ext cx="7743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Questões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2"/>
            <p:cNvSpPr txBox="1"/>
            <p:nvPr/>
          </p:nvSpPr>
          <p:spPr>
            <a:xfrm>
              <a:off x="0" y="2732528"/>
              <a:ext cx="9360600" cy="60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6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Antes de prosseguirmos:</a:t>
              </a:r>
              <a:endParaRPr b="1" sz="1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TÁ COM DÚVIDA, GURI</a:t>
              </a: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9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TÁ QUERENDO FALAR ALGUMA COISA OU FAZER UMA CORREÇÃO? </a:t>
              </a:r>
              <a:endParaRPr b="1" sz="19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999" name="Google Shape;99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3820684" y="-1320690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-4856381" y="-5850885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0800" y="2482125"/>
            <a:ext cx="252750" cy="2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6450" y="4079800"/>
            <a:ext cx="252750" cy="2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7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p73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2" name="Google Shape;1012;p73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3" name="Google Shape;1013;p73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4" name="Google Shape;101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7" name="Google Shape;1017;p73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73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19" name="Google Shape;1019;p73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1020" name="Google Shape;1020;p73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domínio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21" name="Google Shape;1021;p73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22" name="Google Shape;1022;p73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1023" name="Google Shape;1023;p73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Uma conta no Google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24" name="Google Shape;1024;p73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25" name="Google Shape;1025;p73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1026" name="Google Shape;1026;p73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Uma hospedagem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27" name="Google Shape;1027;p73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28" name="Google Shape;1028;p73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1029" name="Google Shape;1029;p73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certificado SSL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30" name="Google Shape;1030;p73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031" name="Google Shape;1031;p73"/>
          <p:cNvSpPr txBox="1"/>
          <p:nvPr/>
        </p:nvSpPr>
        <p:spPr>
          <a:xfrm>
            <a:off x="514350" y="1836775"/>
            <a:ext cx="44037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Se eu tenho uma Web API e quero expor ela na internet, do que eu precisarei?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74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Google Shape;1040;p74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74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2" name="Google Shape;1042;p74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3" name="Google Shape;1043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6" name="Google Shape;1046;p74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74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8" name="Google Shape;1048;p74"/>
          <p:cNvGrpSpPr/>
          <p:nvPr/>
        </p:nvGrpSpPr>
        <p:grpSpPr>
          <a:xfrm>
            <a:off x="5498675" y="818650"/>
            <a:ext cx="3071075" cy="356700"/>
            <a:chOff x="5498675" y="818650"/>
            <a:chExt cx="3071075" cy="356700"/>
          </a:xfrm>
        </p:grpSpPr>
        <p:sp>
          <p:nvSpPr>
            <p:cNvPr id="1049" name="Google Shape;1049;p74"/>
            <p:cNvSpPr txBox="1"/>
            <p:nvPr/>
          </p:nvSpPr>
          <p:spPr>
            <a:xfrm>
              <a:off x="6245350" y="889300"/>
              <a:ext cx="2324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domínio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50" name="Google Shape;1050;p74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51" name="Google Shape;1051;p74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1052" name="Google Shape;1052;p74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Uma conta no Google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53" name="Google Shape;1053;p74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54" name="Google Shape;1054;p74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1055" name="Google Shape;1055;p74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Uma hospedagem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56" name="Google Shape;1056;p74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57" name="Google Shape;1057;p74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1058" name="Google Shape;1058;p74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certificado SSL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59" name="Google Shape;1059;p74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060" name="Google Shape;1060;p74"/>
          <p:cNvSpPr txBox="1"/>
          <p:nvPr/>
        </p:nvSpPr>
        <p:spPr>
          <a:xfrm>
            <a:off x="514350" y="1836775"/>
            <a:ext cx="44037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1 - Se eu tenho uma </a:t>
            </a:r>
            <a:r>
              <a:rPr b="1" i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Web API</a:t>
            </a: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 quero expor ela na internet, do que eu precisarei?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7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9" name="Google Shape;1069;p75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0" name="Google Shape;1070;p75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75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2" name="Google Shape;107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5" name="Google Shape;1075;p75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6" name="Google Shape;1076;p75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77" name="Google Shape;1077;p75"/>
          <p:cNvGrpSpPr/>
          <p:nvPr/>
        </p:nvGrpSpPr>
        <p:grpSpPr>
          <a:xfrm>
            <a:off x="5498675" y="818650"/>
            <a:ext cx="3071075" cy="587850"/>
            <a:chOff x="5498675" y="818650"/>
            <a:chExt cx="3071075" cy="587850"/>
          </a:xfrm>
        </p:grpSpPr>
        <p:sp>
          <p:nvSpPr>
            <p:cNvPr id="1078" name="Google Shape;1078;p75"/>
            <p:cNvSpPr txBox="1"/>
            <p:nvPr/>
          </p:nvSpPr>
          <p:spPr>
            <a:xfrm>
              <a:off x="6245350" y="889300"/>
              <a:ext cx="232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novo serviço de hospedagem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79" name="Google Shape;1079;p75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80" name="Google Shape;1080;p75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1081" name="Google Shape;1081;p75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domínio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82" name="Google Shape;1082;p75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83" name="Google Shape;1083;p75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1084" name="Google Shape;1084;p75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certificado SSL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85" name="Google Shape;1085;p75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086" name="Google Shape;1086;p75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1087" name="Google Shape;1087;p75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serviço de CDN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088" name="Google Shape;1088;p75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089" name="Google Shape;1089;p75"/>
          <p:cNvSpPr txBox="1"/>
          <p:nvPr/>
        </p:nvSpPr>
        <p:spPr>
          <a:xfrm>
            <a:off x="529900" y="1376850"/>
            <a:ext cx="44037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Caso eu não goste do endereço que eu recebi de uma plataforma de hospedagem e eu queria um totalmente personalizado, eu devo comprar o quê?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76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76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76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0" name="Google Shape;1100;p76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01" name="Google Shape;1101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76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5" name="Google Shape;1105;p76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06" name="Google Shape;1106;p76"/>
          <p:cNvGrpSpPr/>
          <p:nvPr/>
        </p:nvGrpSpPr>
        <p:grpSpPr>
          <a:xfrm>
            <a:off x="5498675" y="818650"/>
            <a:ext cx="3071075" cy="587850"/>
            <a:chOff x="5498675" y="818650"/>
            <a:chExt cx="3071075" cy="587850"/>
          </a:xfrm>
        </p:grpSpPr>
        <p:sp>
          <p:nvSpPr>
            <p:cNvPr id="1107" name="Google Shape;1107;p76"/>
            <p:cNvSpPr txBox="1"/>
            <p:nvPr/>
          </p:nvSpPr>
          <p:spPr>
            <a:xfrm>
              <a:off x="6245350" y="889300"/>
              <a:ext cx="232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novo serviço de hospedagem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08" name="Google Shape;1108;p76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09" name="Google Shape;1109;p76"/>
          <p:cNvGrpSpPr/>
          <p:nvPr/>
        </p:nvGrpSpPr>
        <p:grpSpPr>
          <a:xfrm>
            <a:off x="5495375" y="1898225"/>
            <a:ext cx="3265475" cy="356700"/>
            <a:chOff x="5495375" y="1898225"/>
            <a:chExt cx="3265475" cy="356700"/>
          </a:xfrm>
        </p:grpSpPr>
        <p:sp>
          <p:nvSpPr>
            <p:cNvPr id="1110" name="Google Shape;1110;p76"/>
            <p:cNvSpPr txBox="1"/>
            <p:nvPr/>
          </p:nvSpPr>
          <p:spPr>
            <a:xfrm>
              <a:off x="6242050" y="196887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domínio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11" name="Google Shape;1111;p76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12" name="Google Shape;1112;p76"/>
          <p:cNvGrpSpPr/>
          <p:nvPr/>
        </p:nvGrpSpPr>
        <p:grpSpPr>
          <a:xfrm>
            <a:off x="5498675" y="2970650"/>
            <a:ext cx="3265475" cy="356700"/>
            <a:chOff x="5498675" y="2970650"/>
            <a:chExt cx="3265475" cy="356700"/>
          </a:xfrm>
        </p:grpSpPr>
        <p:sp>
          <p:nvSpPr>
            <p:cNvPr id="1113" name="Google Shape;1113;p76"/>
            <p:cNvSpPr txBox="1"/>
            <p:nvPr/>
          </p:nvSpPr>
          <p:spPr>
            <a:xfrm>
              <a:off x="6245350" y="3041300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certificado SSL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14" name="Google Shape;1114;p76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15" name="Google Shape;1115;p76"/>
          <p:cNvGrpSpPr/>
          <p:nvPr/>
        </p:nvGrpSpPr>
        <p:grpSpPr>
          <a:xfrm>
            <a:off x="5495243" y="4030261"/>
            <a:ext cx="3338621" cy="356700"/>
            <a:chOff x="5495375" y="4030163"/>
            <a:chExt cx="3265475" cy="356700"/>
          </a:xfrm>
        </p:grpSpPr>
        <p:sp>
          <p:nvSpPr>
            <p:cNvPr id="1116" name="Google Shape;1116;p76"/>
            <p:cNvSpPr txBox="1"/>
            <p:nvPr/>
          </p:nvSpPr>
          <p:spPr>
            <a:xfrm>
              <a:off x="6242050" y="4100825"/>
              <a:ext cx="2518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 serviço de CDN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17" name="Google Shape;1117;p76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118" name="Google Shape;1118;p76"/>
          <p:cNvSpPr txBox="1"/>
          <p:nvPr/>
        </p:nvSpPr>
        <p:spPr>
          <a:xfrm>
            <a:off x="529900" y="1376850"/>
            <a:ext cx="44037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2 - Caso eu não goste do endereço que eu recebi de uma plataforma de hospedagem e eu queria um totalmente personalizado, eu devo comprar o quê?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77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7" name="Google Shape;1127;p77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8" name="Google Shape;1128;p77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9" name="Google Shape;1129;p77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0" name="Google Shape;113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3" name="Google Shape;1133;p77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4" name="Google Shape;1134;p77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35" name="Google Shape;1135;p77"/>
          <p:cNvGrpSpPr/>
          <p:nvPr/>
        </p:nvGrpSpPr>
        <p:grpSpPr>
          <a:xfrm>
            <a:off x="5498675" y="818650"/>
            <a:ext cx="3071075" cy="889650"/>
            <a:chOff x="5498675" y="818650"/>
            <a:chExt cx="3071075" cy="889650"/>
          </a:xfrm>
        </p:grpSpPr>
        <p:sp>
          <p:nvSpPr>
            <p:cNvPr id="1136" name="Google Shape;1136;p77"/>
            <p:cNvSpPr txBox="1"/>
            <p:nvPr/>
          </p:nvSpPr>
          <p:spPr>
            <a:xfrm>
              <a:off x="6245350" y="889300"/>
              <a:ext cx="23244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Domínio, extensão, subdomínio e código de país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37" name="Google Shape;1137;p77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38" name="Google Shape;1138;p77"/>
          <p:cNvGrpSpPr/>
          <p:nvPr/>
        </p:nvGrpSpPr>
        <p:grpSpPr>
          <a:xfrm>
            <a:off x="5495375" y="1898225"/>
            <a:ext cx="3265475" cy="889650"/>
            <a:chOff x="5495375" y="1898225"/>
            <a:chExt cx="3265475" cy="889650"/>
          </a:xfrm>
        </p:grpSpPr>
        <p:sp>
          <p:nvSpPr>
            <p:cNvPr id="1139" name="Google Shape;1139;p77"/>
            <p:cNvSpPr txBox="1"/>
            <p:nvPr/>
          </p:nvSpPr>
          <p:spPr>
            <a:xfrm>
              <a:off x="6242050" y="1968875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Subdomínio, domínio, código de país e extensão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40" name="Google Shape;1140;p77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41" name="Google Shape;1141;p77"/>
          <p:cNvGrpSpPr/>
          <p:nvPr/>
        </p:nvGrpSpPr>
        <p:grpSpPr>
          <a:xfrm>
            <a:off x="5498675" y="2970650"/>
            <a:ext cx="3265475" cy="889650"/>
            <a:chOff x="5498675" y="2970650"/>
            <a:chExt cx="3265475" cy="889650"/>
          </a:xfrm>
        </p:grpSpPr>
        <p:sp>
          <p:nvSpPr>
            <p:cNvPr id="1142" name="Google Shape;1142;p77"/>
            <p:cNvSpPr txBox="1"/>
            <p:nvPr/>
          </p:nvSpPr>
          <p:spPr>
            <a:xfrm>
              <a:off x="6245350" y="3041300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Subdomínio, domínio, extensão e código de país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43" name="Google Shape;1143;p77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44" name="Google Shape;1144;p77"/>
          <p:cNvGrpSpPr/>
          <p:nvPr/>
        </p:nvGrpSpPr>
        <p:grpSpPr>
          <a:xfrm>
            <a:off x="5495243" y="4030261"/>
            <a:ext cx="3338621" cy="889663"/>
            <a:chOff x="5495375" y="4030163"/>
            <a:chExt cx="3265475" cy="889663"/>
          </a:xfrm>
        </p:grpSpPr>
        <p:sp>
          <p:nvSpPr>
            <p:cNvPr id="1145" name="Google Shape;1145;p77"/>
            <p:cNvSpPr txBox="1"/>
            <p:nvPr/>
          </p:nvSpPr>
          <p:spPr>
            <a:xfrm>
              <a:off x="6242050" y="4100825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Domínio, subdomínio, extensão e código de país</a:t>
              </a:r>
              <a:endParaRPr i="0" sz="700" u="none" cap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46" name="Google Shape;1146;p77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147" name="Google Shape;1147;p77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No endereço “www.tabnews.com.br”, qual é a identificação correta de cada parte dele?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78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806848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1891530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74" y="4024347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6" name="Google Shape;1156;p78"/>
          <p:cNvCxnSpPr/>
          <p:nvPr/>
        </p:nvCxnSpPr>
        <p:spPr>
          <a:xfrm rot="5400000">
            <a:off x="5098144" y="237257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7" name="Google Shape;1157;p78"/>
          <p:cNvCxnSpPr/>
          <p:nvPr/>
        </p:nvCxnSpPr>
        <p:spPr>
          <a:xfrm rot="5400000">
            <a:off x="5098144" y="4971706"/>
            <a:ext cx="11628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8" name="Google Shape;1158;p78"/>
          <p:cNvCxnSpPr/>
          <p:nvPr/>
        </p:nvCxnSpPr>
        <p:spPr>
          <a:xfrm flipH="1">
            <a:off x="5678350" y="333317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9" name="Google Shape;115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24739">
            <a:off x="-1100129" y="3454942"/>
            <a:ext cx="2654323" cy="27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908310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674" y="2964830"/>
            <a:ext cx="368340" cy="36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2" name="Google Shape;1162;p78"/>
          <p:cNvCxnSpPr/>
          <p:nvPr/>
        </p:nvCxnSpPr>
        <p:spPr>
          <a:xfrm flipH="1">
            <a:off x="5678350" y="22616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3" name="Google Shape;1163;p78"/>
          <p:cNvCxnSpPr/>
          <p:nvPr/>
        </p:nvCxnSpPr>
        <p:spPr>
          <a:xfrm flipH="1">
            <a:off x="5675050" y="1188325"/>
            <a:ext cx="9000" cy="7032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4" name="Google Shape;1164;p78"/>
          <p:cNvGrpSpPr/>
          <p:nvPr/>
        </p:nvGrpSpPr>
        <p:grpSpPr>
          <a:xfrm>
            <a:off x="5498675" y="818650"/>
            <a:ext cx="3071075" cy="889650"/>
            <a:chOff x="5498675" y="818650"/>
            <a:chExt cx="3071075" cy="889650"/>
          </a:xfrm>
        </p:grpSpPr>
        <p:sp>
          <p:nvSpPr>
            <p:cNvPr id="1165" name="Google Shape;1165;p78"/>
            <p:cNvSpPr txBox="1"/>
            <p:nvPr/>
          </p:nvSpPr>
          <p:spPr>
            <a:xfrm>
              <a:off x="6245350" y="889300"/>
              <a:ext cx="23244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Domínio, extensão, subdomínio e código de país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66" name="Google Shape;1166;p78"/>
            <p:cNvSpPr txBox="1"/>
            <p:nvPr/>
          </p:nvSpPr>
          <p:spPr>
            <a:xfrm>
              <a:off x="5498675" y="818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67" name="Google Shape;1167;p78"/>
          <p:cNvGrpSpPr/>
          <p:nvPr/>
        </p:nvGrpSpPr>
        <p:grpSpPr>
          <a:xfrm>
            <a:off x="5495375" y="1898225"/>
            <a:ext cx="3265475" cy="889650"/>
            <a:chOff x="5495375" y="1898225"/>
            <a:chExt cx="3265475" cy="889650"/>
          </a:xfrm>
        </p:grpSpPr>
        <p:sp>
          <p:nvSpPr>
            <p:cNvPr id="1168" name="Google Shape;1168;p78"/>
            <p:cNvSpPr txBox="1"/>
            <p:nvPr/>
          </p:nvSpPr>
          <p:spPr>
            <a:xfrm>
              <a:off x="6242050" y="1968875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Subdomínio, domínio, código de país e extensão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69" name="Google Shape;1169;p78"/>
            <p:cNvSpPr txBox="1"/>
            <p:nvPr/>
          </p:nvSpPr>
          <p:spPr>
            <a:xfrm>
              <a:off x="5495375" y="1898225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B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70" name="Google Shape;1170;p78"/>
          <p:cNvGrpSpPr/>
          <p:nvPr/>
        </p:nvGrpSpPr>
        <p:grpSpPr>
          <a:xfrm>
            <a:off x="5498675" y="2970650"/>
            <a:ext cx="3265475" cy="889650"/>
            <a:chOff x="5498675" y="2970650"/>
            <a:chExt cx="3265475" cy="889650"/>
          </a:xfrm>
        </p:grpSpPr>
        <p:sp>
          <p:nvSpPr>
            <p:cNvPr id="1171" name="Google Shape;1171;p78"/>
            <p:cNvSpPr txBox="1"/>
            <p:nvPr/>
          </p:nvSpPr>
          <p:spPr>
            <a:xfrm>
              <a:off x="6245350" y="3041300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Subdomínio, domínio, extensão e código de país</a:t>
              </a:r>
              <a:endParaRPr i="0" sz="700" u="none" cap="none" strike="noStrike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72" name="Google Shape;1172;p78"/>
            <p:cNvSpPr txBox="1"/>
            <p:nvPr/>
          </p:nvSpPr>
          <p:spPr>
            <a:xfrm>
              <a:off x="5498675" y="2970650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DA65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</a:t>
              </a:r>
              <a:endParaRPr b="1" sz="1500">
                <a:solidFill>
                  <a:srgbClr val="22DA65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grpSp>
        <p:nvGrpSpPr>
          <p:cNvPr id="1173" name="Google Shape;1173;p78"/>
          <p:cNvGrpSpPr/>
          <p:nvPr/>
        </p:nvGrpSpPr>
        <p:grpSpPr>
          <a:xfrm>
            <a:off x="5495243" y="4030261"/>
            <a:ext cx="3338621" cy="889663"/>
            <a:chOff x="5495375" y="4030163"/>
            <a:chExt cx="3265475" cy="889663"/>
          </a:xfrm>
        </p:grpSpPr>
        <p:sp>
          <p:nvSpPr>
            <p:cNvPr id="1174" name="Google Shape;1174;p78"/>
            <p:cNvSpPr txBox="1"/>
            <p:nvPr/>
          </p:nvSpPr>
          <p:spPr>
            <a:xfrm>
              <a:off x="6242050" y="4100825"/>
              <a:ext cx="2518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Domínio, subdomínio, extensão e código de país</a:t>
              </a:r>
              <a:endParaRPr i="0" sz="7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  <p:sp>
          <p:nvSpPr>
            <p:cNvPr id="1175" name="Google Shape;1175;p78"/>
            <p:cNvSpPr txBox="1"/>
            <p:nvPr/>
          </p:nvSpPr>
          <p:spPr>
            <a:xfrm>
              <a:off x="5495375" y="4030163"/>
              <a:ext cx="3684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888888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</a:t>
              </a:r>
              <a:endParaRPr b="1" sz="15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1176" name="Google Shape;1176;p78"/>
          <p:cNvSpPr txBox="1"/>
          <p:nvPr/>
        </p:nvSpPr>
        <p:spPr>
          <a:xfrm>
            <a:off x="514350" y="1836775"/>
            <a:ext cx="4403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3 - No endereço “www.tabnews.com.br”, qual é a identificação correta de cada parte dele?</a:t>
            </a:r>
            <a:endParaRPr b="1" sz="23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7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79"/>
          <p:cNvSpPr txBox="1"/>
          <p:nvPr/>
        </p:nvSpPr>
        <p:spPr>
          <a:xfrm>
            <a:off x="1708669" y="1350052"/>
            <a:ext cx="57267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Alguma dúvida persiste?!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79"/>
          <p:cNvSpPr txBox="1"/>
          <p:nvPr/>
        </p:nvSpPr>
        <p:spPr>
          <a:xfrm>
            <a:off x="1377637" y="3245825"/>
            <a:ext cx="6388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como meu professor disse um dia </a:t>
            </a:r>
            <a:r>
              <a:rPr i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“Não existe pergunta besta, existe o besta que não pergunta”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Vamos, essa é sua última oportunidade de tirá-la hoje!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4" name="Google Shape;118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57708">
            <a:off x="-1866424" y="-993081"/>
            <a:ext cx="4056326" cy="373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5331" y="593687"/>
            <a:ext cx="5118225" cy="500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80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1" name="Google Shape;1191;p80"/>
          <p:cNvGrpSpPr/>
          <p:nvPr/>
        </p:nvGrpSpPr>
        <p:grpSpPr>
          <a:xfrm>
            <a:off x="926737" y="888789"/>
            <a:ext cx="7290526" cy="3274143"/>
            <a:chOff x="0" y="-38100"/>
            <a:chExt cx="3026492" cy="1359184"/>
          </a:xfrm>
        </p:grpSpPr>
        <p:sp>
          <p:nvSpPr>
            <p:cNvPr id="1192" name="Google Shape;1192;p80"/>
            <p:cNvSpPr/>
            <p:nvPr/>
          </p:nvSpPr>
          <p:spPr>
            <a:xfrm>
              <a:off x="0" y="0"/>
              <a:ext cx="3026492" cy="1321084"/>
            </a:xfrm>
            <a:custGeom>
              <a:rect b="b" l="l" r="r" t="t"/>
              <a:pathLst>
                <a:path extrusionOk="0" h="1321084" w="3026492">
                  <a:moveTo>
                    <a:pt x="0" y="0"/>
                  </a:moveTo>
                  <a:lnTo>
                    <a:pt x="3026492" y="0"/>
                  </a:lnTo>
                  <a:lnTo>
                    <a:pt x="3026492" y="1321084"/>
                  </a:lnTo>
                  <a:lnTo>
                    <a:pt x="0" y="1321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93" name="Google Shape;1193;p8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80"/>
          <p:cNvGrpSpPr/>
          <p:nvPr/>
        </p:nvGrpSpPr>
        <p:grpSpPr>
          <a:xfrm>
            <a:off x="1864537" y="2026187"/>
            <a:ext cx="5414963" cy="2089813"/>
            <a:chOff x="0" y="-152400"/>
            <a:chExt cx="14439900" cy="5572835"/>
          </a:xfrm>
        </p:grpSpPr>
        <p:sp>
          <p:nvSpPr>
            <p:cNvPr id="1195" name="Google Shape;1195;p80"/>
            <p:cNvSpPr txBox="1"/>
            <p:nvPr/>
          </p:nvSpPr>
          <p:spPr>
            <a:xfrm>
              <a:off x="0" y="-152400"/>
              <a:ext cx="14439900" cy="15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3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Obrigado pela atenção!</a:t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80"/>
            <p:cNvSpPr txBox="1"/>
            <p:nvPr/>
          </p:nvSpPr>
          <p:spPr>
            <a:xfrm>
              <a:off x="2632993" y="2185835"/>
              <a:ext cx="9173700" cy="32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Agradecimentos a Equipe Téc</a:t>
              </a:r>
              <a:r>
                <a:rPr b="1" lang="en" sz="800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n</a:t>
              </a:r>
              <a:r>
                <a:rPr b="1" lang="en" sz="800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ica por revisar os conteúdos e ajudar no geral.</a:t>
              </a:r>
              <a:endParaRPr b="1" sz="800">
                <a:solidFill>
                  <a:srgbClr val="CCCCCC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rgbClr val="CCCCCC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Agradecimentos também ao meu amigo </a:t>
              </a:r>
              <a:r>
                <a:rPr b="1" i="1" lang="en" sz="800" u="sng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Rafael Fonseca</a:t>
              </a:r>
              <a:r>
                <a:rPr b="1" lang="en" sz="800">
                  <a:solidFill>
                    <a:srgbClr val="CCCCC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por me aconselhar sobre o conteúdo.</a:t>
              </a:r>
              <a:endParaRPr b="1" sz="800">
                <a:solidFill>
                  <a:srgbClr val="CCCCCC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rgbClr val="CCCCCC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Bons estudos e uma excelente noite! :D</a:t>
              </a:r>
              <a:endPara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rgbClr val="CCCCCC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pic>
        <p:nvPicPr>
          <p:cNvPr id="1197" name="Google Shape;1197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99363" y="-1627239"/>
            <a:ext cx="4134863" cy="380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2765" y="-566153"/>
            <a:ext cx="4282236" cy="448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046436" y="2083337"/>
            <a:ext cx="4199223" cy="410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8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3820684" y="-1320690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-4856381" y="-5850885"/>
            <a:ext cx="7067085" cy="7409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7" name="Google Shape;1207;p81"/>
          <p:cNvGrpSpPr/>
          <p:nvPr/>
        </p:nvGrpSpPr>
        <p:grpSpPr>
          <a:xfrm>
            <a:off x="1061818" y="1058412"/>
            <a:ext cx="4493482" cy="2390213"/>
            <a:chOff x="0" y="-152400"/>
            <a:chExt cx="11982619" cy="6373901"/>
          </a:xfrm>
        </p:grpSpPr>
        <p:sp>
          <p:nvSpPr>
            <p:cNvPr id="1208" name="Google Shape;1208;p81"/>
            <p:cNvSpPr txBox="1"/>
            <p:nvPr/>
          </p:nvSpPr>
          <p:spPr>
            <a:xfrm>
              <a:off x="0" y="-152400"/>
              <a:ext cx="7743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" sz="4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Recursos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81"/>
            <p:cNvSpPr txBox="1"/>
            <p:nvPr/>
          </p:nvSpPr>
          <p:spPr>
            <a:xfrm>
              <a:off x="19" y="2732501"/>
              <a:ext cx="11982600" cy="34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9845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JetBrains Mono"/>
                <a:buChar char="●"/>
              </a:pPr>
              <a:r>
                <a:rPr lang="en" sz="1100">
                  <a:solidFill>
                    <a:schemeClr val="lt1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Referências no material do roteiro.</a:t>
              </a:r>
              <a:endParaRPr sz="11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-29845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JetBrains Mono"/>
                <a:buChar char="●"/>
              </a:pPr>
              <a:r>
                <a:rPr lang="en" sz="1100">
                  <a:solidFill>
                    <a:schemeClr val="lt1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Exemplos de código no </a:t>
              </a:r>
              <a:r>
                <a:rPr lang="en" sz="1100">
                  <a:solidFill>
                    <a:schemeClr val="accent1"/>
                  </a:solidFill>
                  <a:uFill>
                    <a:noFill/>
                  </a:uFill>
                  <a:latin typeface="JetBrains Mono"/>
                  <a:ea typeface="JetBrains Mono"/>
                  <a:cs typeface="JetBrains Mono"/>
                  <a:sym typeface="JetBrains Mono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repositório do GitHub</a:t>
              </a:r>
              <a:r>
                <a:rPr lang="en" sz="1000">
                  <a:solidFill>
                    <a:schemeClr val="lt1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</a:t>
              </a:r>
              <a:endParaRPr sz="1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-29845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JetBrains Mono"/>
                <a:buChar char="●"/>
              </a:pPr>
              <a:r>
                <a:rPr lang="en" sz="1000">
                  <a:solidFill>
                    <a:schemeClr val="lt1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Slides editados no </a:t>
              </a:r>
              <a:r>
                <a:rPr lang="en" sz="1000">
                  <a:solidFill>
                    <a:schemeClr val="accent1"/>
                  </a:solidFill>
                  <a:uFill>
                    <a:noFill/>
                  </a:uFill>
                  <a:latin typeface="JetBrains Mono"/>
                  <a:ea typeface="JetBrains Mono"/>
                  <a:cs typeface="JetBrains Mono"/>
                  <a:sym typeface="JetBrains Mono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Google Slides</a:t>
              </a:r>
              <a:r>
                <a:rPr lang="en" sz="1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</a:t>
              </a:r>
              <a:endParaRPr sz="1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-29845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JetBrains Mono"/>
                <a:buChar char="●"/>
              </a:pPr>
              <a:r>
                <a:rPr lang="en" sz="1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Imagens do </a:t>
              </a:r>
              <a:r>
                <a:rPr lang="en" sz="1000">
                  <a:solidFill>
                    <a:schemeClr val="accent1"/>
                  </a:solidFill>
                  <a:uFill>
                    <a:noFill/>
                  </a:uFill>
                  <a:latin typeface="JetBrains Mono"/>
                  <a:ea typeface="JetBrains Mono"/>
                  <a:cs typeface="JetBrains Mono"/>
                  <a:sym typeface="JetBrains Mono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Google Images</a:t>
              </a:r>
              <a:r>
                <a:rPr lang="en" sz="1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e por autoria própria.</a:t>
              </a:r>
              <a:endParaRPr sz="1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-29845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JetBrains Mono"/>
                <a:buChar char="●"/>
              </a:pPr>
              <a:r>
                <a:rPr lang="en" sz="1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Template da apresentação do </a:t>
              </a:r>
              <a:r>
                <a:rPr lang="en" sz="1000">
                  <a:solidFill>
                    <a:schemeClr val="accent1"/>
                  </a:solidFill>
                  <a:uFill>
                    <a:noFill/>
                  </a:uFill>
                  <a:latin typeface="JetBrains Mono"/>
                  <a:ea typeface="JetBrains Mono"/>
                  <a:cs typeface="JetBrains Mono"/>
                  <a:sym typeface="JetBrains Mono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SlidesGo</a:t>
              </a:r>
              <a:r>
                <a:rPr lang="en" sz="1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</a:t>
              </a:r>
              <a:endParaRPr sz="1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700"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-2200" y="-48231"/>
            <a:ext cx="9268500" cy="521353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3772248" y="1513543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3772248" y="2467681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Resource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5890422" y="1513543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5890422" y="2467681"/>
            <a:ext cx="176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Identifier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19"/>
          <p:cNvCxnSpPr/>
          <p:nvPr/>
        </p:nvCxnSpPr>
        <p:spPr>
          <a:xfrm>
            <a:off x="-126700" y="2297742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19"/>
          <p:cNvCxnSpPr/>
          <p:nvPr/>
        </p:nvCxnSpPr>
        <p:spPr>
          <a:xfrm>
            <a:off x="3584354" y="-1047325"/>
            <a:ext cx="18300" cy="38748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19"/>
          <p:cNvCxnSpPr/>
          <p:nvPr/>
        </p:nvCxnSpPr>
        <p:spPr>
          <a:xfrm>
            <a:off x="5695150" y="-287475"/>
            <a:ext cx="54300" cy="312360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19"/>
          <p:cNvCxnSpPr/>
          <p:nvPr/>
        </p:nvCxnSpPr>
        <p:spPr>
          <a:xfrm>
            <a:off x="0" y="2831071"/>
            <a:ext cx="9268500" cy="0"/>
          </a:xfrm>
          <a:prstGeom prst="straightConnector1">
            <a:avLst/>
          </a:prstGeom>
          <a:noFill/>
          <a:ln cap="flat" cmpd="sng" w="9525">
            <a:solidFill>
              <a:srgbClr val="EF452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" name="Google Shape;1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-48019" y="-2186882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601683">
            <a:off x="6545157" y="3352845"/>
            <a:ext cx="3597334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528" y="-1364751"/>
            <a:ext cx="2338733" cy="22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180" y="4224812"/>
            <a:ext cx="2338733" cy="228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1654074" y="1513543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28323" y="2910875"/>
            <a:ext cx="8101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URI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(ou Identificador Uniforme de Recursos) é uma string (uma sequência de caracteres) que se refere a um recurso, que pode apontar para um arquivo de imagem, um arquivo de texto ou outra página web. A mais comum é 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que identifica o recurso localizando-o na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URNs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em contraste, refere-se a um recurso pelo nome, em dado namespace.</a:t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1492369" y="2467675"/>
            <a:ext cx="1922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Uniform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82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2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>
            <a:off x="-812291" y="3592943"/>
            <a:ext cx="2326515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6" name="Google Shape;1216;p82"/>
          <p:cNvGrpSpPr/>
          <p:nvPr/>
        </p:nvGrpSpPr>
        <p:grpSpPr>
          <a:xfrm>
            <a:off x="640754" y="1563665"/>
            <a:ext cx="5645708" cy="2368100"/>
            <a:chOff x="0" y="-38100"/>
            <a:chExt cx="2343687" cy="983063"/>
          </a:xfrm>
        </p:grpSpPr>
        <p:sp>
          <p:nvSpPr>
            <p:cNvPr id="1217" name="Google Shape;1217;p82"/>
            <p:cNvSpPr/>
            <p:nvPr/>
          </p:nvSpPr>
          <p:spPr>
            <a:xfrm>
              <a:off x="0" y="0"/>
              <a:ext cx="2343687" cy="944963"/>
            </a:xfrm>
            <a:custGeom>
              <a:rect b="b" l="l" r="r" t="t"/>
              <a:pathLst>
                <a:path extrusionOk="0" h="944963" w="2343687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18" name="Google Shape;1218;p8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19" name="Google Shape;1219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6227" y="3592960"/>
            <a:ext cx="2335037" cy="215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535169">
            <a:off x="-2379293" y="-2299077"/>
            <a:ext cx="4281997" cy="4185654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82"/>
          <p:cNvSpPr txBox="1"/>
          <p:nvPr/>
        </p:nvSpPr>
        <p:spPr>
          <a:xfrm>
            <a:off x="745875" y="1731300"/>
            <a:ext cx="54465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lang="en" sz="4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&lt;/</a:t>
            </a:r>
            <a:r>
              <a:rPr b="1" i="1" lang="en" sz="45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Desenvolvimento</a:t>
            </a:r>
            <a:r>
              <a:rPr b="1" i="1" lang="en" sz="49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b="1" i="1" lang="en" sz="6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Web</a:t>
            </a:r>
            <a:r>
              <a:rPr b="1" lang="en" sz="62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&gt;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514350" y="350825"/>
            <a:ext cx="432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Berners-Lee continua…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b="0" l="29355" r="22895" t="0"/>
          <a:stretch/>
        </p:blipFill>
        <p:spPr>
          <a:xfrm flipH="1">
            <a:off x="5489325" y="0"/>
            <a:ext cx="36546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4121217"/>
            <a:ext cx="2338733" cy="22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871413">
            <a:off x="8205327" y="-1323962"/>
            <a:ext cx="2338732" cy="228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514350" y="1776000"/>
            <a:ext cx="44970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não para por aí! </a:t>
            </a:r>
            <a:r>
              <a:rPr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 Berners-Lee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continuou a criar mais tecnologias como o primeiro navegador web, o primeiro servidor e o primeiro website!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6" name="Google Shape;206;p20"/>
          <p:cNvGrpSpPr/>
          <p:nvPr/>
        </p:nvGrpSpPr>
        <p:grpSpPr>
          <a:xfrm>
            <a:off x="232599" y="2869875"/>
            <a:ext cx="1306970" cy="1911561"/>
            <a:chOff x="-7" y="-12817"/>
            <a:chExt cx="5317207" cy="5097495"/>
          </a:xfrm>
        </p:grpSpPr>
        <p:sp>
          <p:nvSpPr>
            <p:cNvPr id="207" name="Google Shape;207;p20"/>
            <p:cNvSpPr txBox="1"/>
            <p:nvPr/>
          </p:nvSpPr>
          <p:spPr>
            <a:xfrm>
              <a:off x="-7" y="-12817"/>
              <a:ext cx="53172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Primeiro Navegador Web</a:t>
              </a:r>
              <a:endParaRPr b="0" i="0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0"/>
            <p:cNvSpPr txBox="1"/>
            <p:nvPr/>
          </p:nvSpPr>
          <p:spPr>
            <a:xfrm>
              <a:off x="0" y="1209878"/>
              <a:ext cx="5317200" cy="38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 1990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Berners-Lee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criou o primeiro navegador web chamado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WorldWideWeb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que mais tarde foi renomeado para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Nexus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para evitar a confusão entre o software (navegador) e a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World Wide Web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9" name="Google Shape;209;p20"/>
          <p:cNvGrpSpPr/>
          <p:nvPr/>
        </p:nvGrpSpPr>
        <p:grpSpPr>
          <a:xfrm>
            <a:off x="2086438" y="2869875"/>
            <a:ext cx="1313309" cy="1468198"/>
            <a:chOff x="0" y="-12817"/>
            <a:chExt cx="5343000" cy="3915195"/>
          </a:xfrm>
        </p:grpSpPr>
        <p:sp>
          <p:nvSpPr>
            <p:cNvPr id="210" name="Google Shape;210;p20"/>
            <p:cNvSpPr txBox="1"/>
            <p:nvPr/>
          </p:nvSpPr>
          <p:spPr>
            <a:xfrm>
              <a:off x="49" y="-12817"/>
              <a:ext cx="5317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Primeiro Servidor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0" y="1209878"/>
              <a:ext cx="5343000" cy="26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Não satisfeito,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Berners-Lee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também criou o primeiro servidor web, o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CERN httpd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(abreviação para HyperText Transfer Protocol daemon).</a:t>
              </a:r>
              <a:endPara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2" name="Google Shape;212;p20"/>
          <p:cNvGrpSpPr/>
          <p:nvPr/>
        </p:nvGrpSpPr>
        <p:grpSpPr>
          <a:xfrm>
            <a:off x="3940274" y="2869875"/>
            <a:ext cx="1352835" cy="1911561"/>
            <a:chOff x="0" y="-12817"/>
            <a:chExt cx="5503805" cy="5097495"/>
          </a:xfrm>
        </p:grpSpPr>
        <p:sp>
          <p:nvSpPr>
            <p:cNvPr id="213" name="Google Shape;213;p20"/>
            <p:cNvSpPr txBox="1"/>
            <p:nvPr/>
          </p:nvSpPr>
          <p:spPr>
            <a:xfrm>
              <a:off x="5" y="-12817"/>
              <a:ext cx="5503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0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Primeiro Website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0"/>
            <p:cNvSpPr txBox="1"/>
            <p:nvPr/>
          </p:nvSpPr>
          <p:spPr>
            <a:xfrm>
              <a:off x="0" y="1209878"/>
              <a:ext cx="5503800" cy="38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 para fechar com chave de ouro,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 Berners-Lee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fez o primeiro website, construído no </a:t>
              </a:r>
              <a:r>
                <a:rPr i="1"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CERN</a:t>
              </a:r>
              <a:r>
                <a:rPr lang="en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foi posto online em 6 de agosto de 1991. “Info.cern.ch” foi o endereço do primeiro website e servidor web da história.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731" y="-330250"/>
            <a:ext cx="2120647" cy="222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3">
            <a:off x="-114742" y="3929133"/>
            <a:ext cx="2120648" cy="222348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/>
          <p:nvPr/>
        </p:nvSpPr>
        <p:spPr>
          <a:xfrm>
            <a:off x="993300" y="723750"/>
            <a:ext cx="7157400" cy="4000800"/>
          </a:xfrm>
          <a:prstGeom prst="roundRect">
            <a:avLst>
              <a:gd fmla="val 438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424" y="850700"/>
            <a:ext cx="6661152" cy="37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 txBox="1"/>
          <p:nvPr/>
        </p:nvSpPr>
        <p:spPr>
          <a:xfrm>
            <a:off x="2035650" y="139850"/>
            <a:ext cx="530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Cópia da primeira página da Web</a:t>
            </a:r>
            <a:endParaRPr b="1" sz="2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